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handoutMasterIdLst>
    <p:handoutMasterId r:id="rId14"/>
  </p:handoutMasterIdLst>
  <p:sldIdLst>
    <p:sldId id="436" r:id="rId2"/>
    <p:sldId id="291" r:id="rId3"/>
    <p:sldId id="432" r:id="rId4"/>
    <p:sldId id="300" r:id="rId5"/>
    <p:sldId id="296" r:id="rId6"/>
    <p:sldId id="303" r:id="rId7"/>
    <p:sldId id="295" r:id="rId8"/>
    <p:sldId id="292" r:id="rId9"/>
    <p:sldId id="293" r:id="rId10"/>
    <p:sldId id="435" r:id="rId11"/>
    <p:sldId id="427"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6F93"/>
    <a:srgbClr val="508DCA"/>
    <a:srgbClr val="3F7093"/>
    <a:srgbClr val="66A9EC"/>
    <a:srgbClr val="8DD2FF"/>
    <a:srgbClr val="CBECFF"/>
    <a:srgbClr val="6ABAF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965" autoAdjust="0"/>
    <p:restoredTop sz="84380" autoAdjust="0"/>
  </p:normalViewPr>
  <p:slideViewPr>
    <p:cSldViewPr snapToGrid="0" snapToObjects="1">
      <p:cViewPr varScale="1">
        <p:scale>
          <a:sx n="76" d="100"/>
          <a:sy n="76" d="100"/>
        </p:scale>
        <p:origin x="224" y="696"/>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72" d="100"/>
          <a:sy n="72" d="100"/>
        </p:scale>
        <p:origin x="2384"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92B6D38-DFA9-4F4D-918D-0A1489154540}" type="datetimeFigureOut">
              <a:rPr lang="en-US" smtClean="0"/>
              <a:t>9/11/18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0F23B0E-E92E-DE44-AB3D-8FF340F784D0}" type="slidenum">
              <a:rPr lang="en-US" smtClean="0"/>
              <a:t>‹#›</a:t>
            </a:fld>
            <a:endParaRPr lang="en-US"/>
          </a:p>
        </p:txBody>
      </p:sp>
    </p:spTree>
    <p:extLst>
      <p:ext uri="{BB962C8B-B14F-4D97-AF65-F5344CB8AC3E}">
        <p14:creationId xmlns:p14="http://schemas.microsoft.com/office/powerpoint/2010/main" val="21305355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2.jpg>
</file>

<file path=ppt/media/image3.png>
</file>

<file path=ppt/media/image4.jpg>
</file>

<file path=ppt/media/image5.png>
</file>

<file path=ppt/media/image6.jpg>
</file>

<file path=ppt/media/image7.pn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B91726-59BE-407F-B454-1F4B76AF6470}" type="datetimeFigureOut">
              <a:rPr lang="en-US" smtClean="0"/>
              <a:t>9/11/18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F7A455-E61D-44C2-8DA0-24DCB2BB446B}" type="slidenum">
              <a:rPr lang="en-US" smtClean="0"/>
              <a:t>‹#›</a:t>
            </a:fld>
            <a:endParaRPr lang="en-US"/>
          </a:p>
        </p:txBody>
      </p:sp>
    </p:spTree>
    <p:extLst>
      <p:ext uri="{BB962C8B-B14F-4D97-AF65-F5344CB8AC3E}">
        <p14:creationId xmlns:p14="http://schemas.microsoft.com/office/powerpoint/2010/main" val="15916052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3" name="Notes Placeholder 2"/>
          <p:cNvSpPr>
            <a:spLocks noGrp="1"/>
          </p:cNvSpPr>
          <p:nvPr>
            <p:ph type="body" idx="1"/>
          </p:nvPr>
        </p:nvSpPr>
        <p:spPr/>
        <p:txBody>
          <a:bodyPr/>
          <a:lstStyle/>
          <a:p>
            <a:pPr eaLnBrk="1" fontAlgn="auto" hangingPunct="1">
              <a:spcBef>
                <a:spcPts val="0"/>
              </a:spcBef>
              <a:spcAft>
                <a:spcPts val="0"/>
              </a:spcAft>
              <a:defRPr/>
            </a:pPr>
            <a:r>
              <a:rPr lang="en-US" b="1" dirty="0"/>
              <a:t>Reference Profile: </a:t>
            </a:r>
            <a:r>
              <a:rPr lang="en-US" dirty="0"/>
              <a:t>https://</a:t>
            </a:r>
            <a:r>
              <a:rPr lang="en-US" dirty="0" err="1"/>
              <a:t>rv.roinnovation.com</a:t>
            </a:r>
            <a:r>
              <a:rPr lang="en-US" dirty="0"/>
              <a:t>/IBM/</a:t>
            </a:r>
            <a:r>
              <a:rPr lang="en-US" dirty="0" err="1"/>
              <a:t>UnifiedSearch.aspx?Imp</a:t>
            </a:r>
            <a:r>
              <a:rPr lang="en-US" dirty="0"/>
              <a:t>=08018264a19f4482a32c225b5d323411</a:t>
            </a:r>
          </a:p>
          <a:p>
            <a:pPr eaLnBrk="1" fontAlgn="auto" hangingPunct="1">
              <a:spcBef>
                <a:spcPts val="0"/>
              </a:spcBef>
              <a:spcAft>
                <a:spcPts val="0"/>
              </a:spcAft>
              <a:defRPr/>
            </a:pPr>
            <a:endParaRPr lang="en-US" dirty="0"/>
          </a:p>
          <a:p>
            <a:pPr eaLnBrk="1" fontAlgn="auto" hangingPunct="1">
              <a:spcBef>
                <a:spcPts val="0"/>
              </a:spcBef>
              <a:spcAft>
                <a:spcPts val="0"/>
              </a:spcAft>
              <a:defRPr/>
            </a:pPr>
            <a:r>
              <a:rPr lang="en-US" b="1" dirty="0"/>
              <a:t>Case study: </a:t>
            </a:r>
            <a:r>
              <a:rPr lang="en-US" dirty="0"/>
              <a:t>https://</a:t>
            </a:r>
            <a:r>
              <a:rPr lang="en-US" dirty="0" err="1"/>
              <a:t>www.ibm.com</a:t>
            </a:r>
            <a:r>
              <a:rPr lang="en-US" dirty="0"/>
              <a:t>/case-studies/equals-3</a:t>
            </a:r>
          </a:p>
          <a:p>
            <a:pPr eaLnBrk="1" fontAlgn="auto" hangingPunct="1">
              <a:spcBef>
                <a:spcPts val="0"/>
              </a:spcBef>
              <a:spcAft>
                <a:spcPts val="0"/>
              </a:spcAft>
              <a:defRPr/>
            </a:pPr>
            <a:endParaRPr lang="en-US" dirty="0"/>
          </a:p>
          <a:p>
            <a:pPr eaLnBrk="1" fontAlgn="auto" hangingPunct="1">
              <a:spcBef>
                <a:spcPts val="0"/>
              </a:spcBef>
              <a:spcAft>
                <a:spcPts val="0"/>
              </a:spcAft>
              <a:defRPr/>
            </a:pPr>
            <a:r>
              <a:rPr lang="en-US" b="1" dirty="0"/>
              <a:t>Additional stats: </a:t>
            </a:r>
          </a:p>
          <a:p>
            <a:pPr marL="171450" indent="-171450" eaLnBrk="1" fontAlgn="auto" hangingPunct="1">
              <a:spcBef>
                <a:spcPts val="0"/>
              </a:spcBef>
              <a:spcAft>
                <a:spcPts val="0"/>
              </a:spcAft>
              <a:buFontTx/>
              <a:buChar char="-"/>
              <a:defRPr/>
            </a:pPr>
            <a:r>
              <a:rPr lang="en-US" dirty="0"/>
              <a:t>For a business pitch, an agency tracked time spent on competitive spend research and information gathering with and without Lucy. </a:t>
            </a:r>
            <a:r>
              <a:rPr lang="en-US" b="1" dirty="0"/>
              <a:t>Lucy increased research speed by 15x.</a:t>
            </a:r>
          </a:p>
          <a:p>
            <a:pPr marL="171450" indent="-171450" eaLnBrk="1" fontAlgn="auto" hangingPunct="1">
              <a:spcBef>
                <a:spcPts val="0"/>
              </a:spcBef>
              <a:spcAft>
                <a:spcPts val="0"/>
              </a:spcAft>
              <a:buFontTx/>
              <a:buChar char="-"/>
              <a:defRPr/>
            </a:pPr>
            <a:r>
              <a:rPr lang="en-US" dirty="0"/>
              <a:t>Two research teams, one with Lucy and one without, fielded 20 </a:t>
            </a:r>
            <a:r>
              <a:rPr lang="en-US" dirty="0" err="1"/>
              <a:t>quetsions</a:t>
            </a:r>
            <a:r>
              <a:rPr lang="en-US" dirty="0"/>
              <a:t> with a 2-hour limit. All other tools, technology and data were the same. </a:t>
            </a:r>
            <a:r>
              <a:rPr lang="en-US" b="1" dirty="0"/>
              <a:t>Lucy more accurately performed by 88% </a:t>
            </a:r>
            <a:r>
              <a:rPr lang="en-US" dirty="0"/>
              <a:t>(answering 17/20 correct versus the other team’s 9/20).</a:t>
            </a:r>
          </a:p>
          <a:p>
            <a:pPr marL="171450" indent="-171450" eaLnBrk="1" fontAlgn="auto" hangingPunct="1">
              <a:spcBef>
                <a:spcPts val="0"/>
              </a:spcBef>
              <a:spcAft>
                <a:spcPts val="0"/>
              </a:spcAft>
              <a:buFontTx/>
              <a:buChar char="-"/>
              <a:defRPr/>
            </a:pPr>
            <a:r>
              <a:rPr lang="en-US" dirty="0"/>
              <a:t>Lucy was evaluated against the company’s existing enterprise knowledge management system used by sales/marketing. Lucy </a:t>
            </a:r>
            <a:r>
              <a:rPr lang="en-US" b="1" dirty="0"/>
              <a:t>outperformed the existing system by 283% </a:t>
            </a:r>
            <a:r>
              <a:rPr lang="en-US" dirty="0"/>
              <a:t>in answering </a:t>
            </a:r>
            <a:r>
              <a:rPr lang="en-US" dirty="0" err="1"/>
              <a:t>quetsions</a:t>
            </a:r>
            <a:r>
              <a:rPr lang="en-US" dirty="0"/>
              <a:t>.</a:t>
            </a:r>
          </a:p>
        </p:txBody>
      </p:sp>
      <p:sp>
        <p:nvSpPr>
          <p:cNvPr id="133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fontAlgn="base">
              <a:spcBef>
                <a:spcPct val="0"/>
              </a:spcBef>
              <a:spcAft>
                <a:spcPct val="0"/>
              </a:spcAft>
            </a:pPr>
            <a:fld id="{F8CEAAD9-D403-C74F-B8AA-A812B869B67C}" type="slidenum">
              <a:rPr lang="en-US" altLang="x-none"/>
              <a:pPr fontAlgn="base">
                <a:spcBef>
                  <a:spcPct val="0"/>
                </a:spcBef>
                <a:spcAft>
                  <a:spcPct val="0"/>
                </a:spcAft>
              </a:pPr>
              <a:t>3</a:t>
            </a:fld>
            <a:endParaRPr lang="en-US" altLang="x-none"/>
          </a:p>
        </p:txBody>
      </p:sp>
    </p:spTree>
    <p:extLst>
      <p:ext uri="{BB962C8B-B14F-4D97-AF65-F5344CB8AC3E}">
        <p14:creationId xmlns:p14="http://schemas.microsoft.com/office/powerpoint/2010/main" val="78893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IBM “Cognitive Story” LINK</a:t>
            </a:r>
            <a:r>
              <a:rPr lang="en-US" b="1" baseline="0" dirty="0"/>
              <a:t>:  </a:t>
            </a:r>
          </a:p>
          <a:p>
            <a:r>
              <a:rPr lang="en-US" baseline="0" dirty="0"/>
              <a:t>https://www.ibm.com/cognitive/stories/guiding-eyes.html?cm_mmc=PSocial_Linkedin-_-9.1+MO+Mktg+Plan+Unknown_2017+CA+Cognitive-_-US_US-_-20789503_Tracking+Pixel&amp;cm_mmca1=000016NS&amp;cm_mmca2=10004047&amp;cvosrc=social+network+paid.linkedin.Sponsored+Updates+Standard+Service+IBM+Page+Guiding+Eyes_SD+Behav_DesktopMobileTablet_1x1&amp;cvo_campaign=9.1+MO+Mktg+Plan+Unknown_2017+CA+Cognitive-US_US&amp;cvo_pid=20789503</a:t>
            </a:r>
          </a:p>
          <a:p>
            <a:endParaRPr lang="en-US" baseline="0" dirty="0"/>
          </a:p>
          <a:p>
            <a:r>
              <a:rPr lang="en-US" dirty="0"/>
              <a:t>Working</a:t>
            </a:r>
            <a:r>
              <a:rPr lang="en-US" baseline="0" dirty="0"/>
              <a:t> with Watson, Guiding Eyes anticipates dog graduation rates improving by at least 20%. </a:t>
            </a:r>
          </a:p>
          <a:p>
            <a:r>
              <a:rPr lang="en-US" baseline="0" dirty="0"/>
              <a:t>This will enable training </a:t>
            </a:r>
            <a:r>
              <a:rPr lang="en-US" baseline="0"/>
              <a:t>more guide dogs </a:t>
            </a:r>
            <a:r>
              <a:rPr lang="en-US" baseline="0" dirty="0"/>
              <a:t>to keep up with demand.  </a:t>
            </a:r>
          </a:p>
          <a:p>
            <a:endParaRPr lang="en-US" baseline="0" dirty="0"/>
          </a:p>
          <a:p>
            <a:r>
              <a:rPr lang="en-US" baseline="0" dirty="0"/>
              <a:t>To Guiding Eyes, nothing is more important than matching a blind person to the right set of “eyes.”  With Watson, they can now use the massive amounts of data they collect to do just that.  </a:t>
            </a:r>
            <a:endParaRPr lang="en-US" dirty="0"/>
          </a:p>
          <a:p>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4</a:t>
            </a:fld>
            <a:endParaRPr lang="en-US"/>
          </a:p>
        </p:txBody>
      </p:sp>
    </p:spTree>
    <p:extLst>
      <p:ext uri="{BB962C8B-B14F-4D97-AF65-F5344CB8AC3E}">
        <p14:creationId xmlns:p14="http://schemas.microsoft.com/office/powerpoint/2010/main" val="153537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http://ecc.ibm.com/case-study/us-en/ECCF-WUC12540USEN</a:t>
            </a:r>
          </a:p>
        </p:txBody>
      </p:sp>
      <p:sp>
        <p:nvSpPr>
          <p:cNvPr id="4" name="Slide Number Placeholder 3"/>
          <p:cNvSpPr>
            <a:spLocks noGrp="1"/>
          </p:cNvSpPr>
          <p:nvPr>
            <p:ph type="sldNum" sz="quarter" idx="10"/>
          </p:nvPr>
        </p:nvSpPr>
        <p:spPr/>
        <p:txBody>
          <a:bodyPr/>
          <a:lstStyle/>
          <a:p>
            <a:fld id="{D4F7A455-E61D-44C2-8DA0-24DCB2BB446B}" type="slidenum">
              <a:rPr lang="en-US" smtClean="0"/>
              <a:t>6</a:t>
            </a:fld>
            <a:endParaRPr lang="en-US"/>
          </a:p>
        </p:txBody>
      </p:sp>
    </p:spTree>
    <p:extLst>
      <p:ext uri="{BB962C8B-B14F-4D97-AF65-F5344CB8AC3E}">
        <p14:creationId xmlns:p14="http://schemas.microsoft.com/office/powerpoint/2010/main" val="1955551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7</a:t>
            </a:fld>
            <a:endParaRPr lang="en-US"/>
          </a:p>
        </p:txBody>
      </p:sp>
    </p:spTree>
    <p:extLst>
      <p:ext uri="{BB962C8B-B14F-4D97-AF65-F5344CB8AC3E}">
        <p14:creationId xmlns:p14="http://schemas.microsoft.com/office/powerpoint/2010/main" val="13857737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a:t>
            </a:r>
            <a:r>
              <a:rPr lang="en-US" dirty="0" err="1"/>
              <a:t>ecc.ibm.com</a:t>
            </a:r>
            <a:r>
              <a:rPr lang="en-US" dirty="0"/>
              <a:t>/case-study/us-</a:t>
            </a:r>
            <a:r>
              <a:rPr lang="en-US" dirty="0" err="1"/>
              <a:t>en</a:t>
            </a:r>
            <a:r>
              <a:rPr lang="en-US" dirty="0"/>
              <a:t>/ECCF-WRC12345USEN</a:t>
            </a:r>
          </a:p>
          <a:p>
            <a:endParaRPr lang="en-US" dirty="0"/>
          </a:p>
          <a:p>
            <a:r>
              <a:rPr lang="en-US" dirty="0"/>
              <a:t>96% decrease in training time</a:t>
            </a:r>
          </a:p>
          <a:p>
            <a:endParaRPr lang="en-US" dirty="0"/>
          </a:p>
          <a:p>
            <a:r>
              <a:rPr lang="en-US" dirty="0"/>
              <a:t>93% positive feedback from customers who now receive technical assistance 24 hours a day, seven days a week</a:t>
            </a:r>
          </a:p>
          <a:p>
            <a:endParaRPr lang="en-US" dirty="0"/>
          </a:p>
          <a:p>
            <a:r>
              <a:rPr lang="en-US" dirty="0"/>
              <a:t>Improved customer response times by using a</a:t>
            </a:r>
            <a:r>
              <a:rPr lang="en-US" baseline="0" dirty="0"/>
              <a:t> cognitive </a:t>
            </a:r>
            <a:r>
              <a:rPr lang="en-US" dirty="0"/>
              <a:t>technical advisor application to extend self-service</a:t>
            </a:r>
            <a:r>
              <a:rPr lang="en-US" baseline="0" dirty="0"/>
              <a:t> capabilities</a:t>
            </a:r>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8</a:t>
            </a:fld>
            <a:endParaRPr lang="en-US"/>
          </a:p>
        </p:txBody>
      </p:sp>
    </p:spTree>
    <p:extLst>
      <p:ext uri="{BB962C8B-B14F-4D97-AF65-F5344CB8AC3E}">
        <p14:creationId xmlns:p14="http://schemas.microsoft.com/office/powerpoint/2010/main" val="10827741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1945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en-US" altLang="x-none" b="1"/>
              <a:t>Case study</a:t>
            </a:r>
            <a:r>
              <a:rPr lang="en-US" altLang="x-none"/>
              <a:t>: https://www.ibm.com/case-studies/lingmo-international</a:t>
            </a:r>
          </a:p>
          <a:p>
            <a:pPr eaLnBrk="1" hangingPunct="1">
              <a:spcBef>
                <a:spcPct val="0"/>
              </a:spcBef>
            </a:pPr>
            <a:endParaRPr lang="en-US" altLang="x-none"/>
          </a:p>
          <a:p>
            <a:pPr eaLnBrk="1" hangingPunct="1">
              <a:spcBef>
                <a:spcPct val="0"/>
              </a:spcBef>
            </a:pPr>
            <a:r>
              <a:rPr lang="en-US" altLang="x-none" b="1"/>
              <a:t>Reference profile: </a:t>
            </a:r>
            <a:r>
              <a:rPr lang="en-US" altLang="x-none"/>
              <a:t>https://rv.roinnovation.com/IBM/UnifiedSearch.aspx?Imp=a0d6111e86a9493db639fe0b8221cb70</a:t>
            </a:r>
          </a:p>
        </p:txBody>
      </p:sp>
      <p:sp>
        <p:nvSpPr>
          <p:cNvPr id="1945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fontAlgn="base">
              <a:spcBef>
                <a:spcPct val="0"/>
              </a:spcBef>
              <a:spcAft>
                <a:spcPct val="0"/>
              </a:spcAft>
            </a:pPr>
            <a:fld id="{1D08E7FA-D141-D84A-A0A9-3F51101D403F}" type="slidenum">
              <a:rPr lang="en-US" altLang="x-none"/>
              <a:pPr fontAlgn="base">
                <a:spcBef>
                  <a:spcPct val="0"/>
                </a:spcBef>
                <a:spcAft>
                  <a:spcPct val="0"/>
                </a:spcAft>
              </a:pPr>
              <a:t>10</a:t>
            </a:fld>
            <a:endParaRPr lang="en-US" altLang="x-none"/>
          </a:p>
        </p:txBody>
      </p:sp>
    </p:spTree>
    <p:extLst>
      <p:ext uri="{BB962C8B-B14F-4D97-AF65-F5344CB8AC3E}">
        <p14:creationId xmlns:p14="http://schemas.microsoft.com/office/powerpoint/2010/main" val="12971392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11</a:t>
            </a:fld>
            <a:endParaRPr lang="en-US"/>
          </a:p>
        </p:txBody>
      </p:sp>
    </p:spTree>
    <p:extLst>
      <p:ext uri="{BB962C8B-B14F-4D97-AF65-F5344CB8AC3E}">
        <p14:creationId xmlns:p14="http://schemas.microsoft.com/office/powerpoint/2010/main" val="7583865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503037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8D257658-92DC-4747-903A-D8BF9F2F6F3C}" type="datetimeFigureOut">
              <a:rPr lang="en-US" smtClean="0"/>
              <a:t>9/11/18</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182CC97-A3CD-6D4C-B6C8-BF2600EEEAA6}" type="slidenum">
              <a:rPr lang="en-US" smtClean="0"/>
              <a:t>‹#›</a:t>
            </a:fld>
            <a:endParaRPr lang="en-US"/>
          </a:p>
        </p:txBody>
      </p:sp>
    </p:spTree>
    <p:extLst>
      <p:ext uri="{BB962C8B-B14F-4D97-AF65-F5344CB8AC3E}">
        <p14:creationId xmlns:p14="http://schemas.microsoft.com/office/powerpoint/2010/main" val="7894946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4">
            <a:extLst>
              <a:ext uri="{28A0092B-C50C-407E-A947-70E740481C1C}">
                <a14:useLocalDpi xmlns:a14="http://schemas.microsoft.com/office/drawing/2010/main" val="0"/>
              </a:ext>
            </a:extLst>
          </a:blip>
          <a:srcRect l="8218" t="20654" r="5956" b="28494"/>
          <a:stretch/>
        </p:blipFill>
        <p:spPr>
          <a:xfrm>
            <a:off x="9813851" y="6191803"/>
            <a:ext cx="2019386" cy="464177"/>
          </a:xfrm>
          <a:prstGeom prst="rect">
            <a:avLst/>
          </a:prstGeom>
        </p:spPr>
      </p:pic>
      <p:cxnSp>
        <p:nvCxnSpPr>
          <p:cNvPr id="9" name="Straight Connector 8"/>
          <p:cNvCxnSpPr/>
          <p:nvPr userDrawn="1"/>
        </p:nvCxnSpPr>
        <p:spPr>
          <a:xfrm>
            <a:off x="7195462" y="287307"/>
            <a:ext cx="0" cy="642409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Rectangle 11"/>
          <p:cNvSpPr/>
          <p:nvPr userDrawn="1"/>
        </p:nvSpPr>
        <p:spPr>
          <a:xfrm>
            <a:off x="283758" y="304203"/>
            <a:ext cx="2586039" cy="6304417"/>
          </a:xfrm>
          <a:prstGeom prst="rect">
            <a:avLst/>
          </a:prstGeom>
          <a:solidFill>
            <a:srgbClr val="3F7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4"/>
          <p:cNvSpPr txBox="1">
            <a:spLocks noChangeArrowheads="1"/>
          </p:cNvSpPr>
          <p:nvPr userDrawn="1"/>
        </p:nvSpPr>
        <p:spPr bwMode="auto">
          <a:xfrm>
            <a:off x="493307" y="490316"/>
            <a:ext cx="1543805" cy="143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buClrTx/>
              <a:buFont typeface="Wingdings" charset="2"/>
              <a:buNone/>
            </a:pPr>
            <a:r>
              <a:rPr lang="en-US" altLang="en-US" sz="1000" dirty="0">
                <a:solidFill>
                  <a:schemeClr val="bg1"/>
                </a:solidFill>
              </a:rPr>
              <a:t>Case Study</a:t>
            </a:r>
          </a:p>
        </p:txBody>
      </p:sp>
      <p:cxnSp>
        <p:nvCxnSpPr>
          <p:cNvPr id="22" name="Straight Connector 21"/>
          <p:cNvCxnSpPr/>
          <p:nvPr userDrawn="1"/>
        </p:nvCxnSpPr>
        <p:spPr>
          <a:xfrm>
            <a:off x="437744" y="659801"/>
            <a:ext cx="756221" cy="0"/>
          </a:xfrm>
          <a:prstGeom prst="line">
            <a:avLst/>
          </a:prstGeom>
          <a:ln w="19050">
            <a:solidFill>
              <a:srgbClr val="6ABAFC"/>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userDrawn="1"/>
        </p:nvCxnSpPr>
        <p:spPr>
          <a:xfrm flipH="1">
            <a:off x="7381841" y="3701500"/>
            <a:ext cx="445139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Title Placeholder 24"/>
          <p:cNvSpPr>
            <a:spLocks noGrp="1"/>
          </p:cNvSpPr>
          <p:nvPr>
            <p:ph type="title"/>
          </p:nvPr>
        </p:nvSpPr>
        <p:spPr>
          <a:xfrm>
            <a:off x="436157" y="820120"/>
            <a:ext cx="1948638" cy="1325563"/>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val="39949751"/>
      </p:ext>
    </p:extLst>
  </p:cSld>
  <p:clrMap bg1="lt1" tx1="dk1" bg2="lt2" tx2="dk2" accent1="accent1" accent2="accent2" accent3="accent3" accent4="accent4" accent5="accent5" accent6="accent6" hlink="hlink" folHlink="folHlink"/>
  <p:sldLayoutIdLst>
    <p:sldLayoutId id="2147483662" r:id="rId1"/>
    <p:sldLayoutId id="2147483667" r:id="rId2"/>
  </p:sldLayoutIdLst>
  <p:txStyles>
    <p:titleStyle>
      <a:lvl1pPr algn="l" defTabSz="914400" rtl="0" eaLnBrk="1" latinLnBrk="0" hangingPunct="1">
        <a:lnSpc>
          <a:spcPct val="90000"/>
        </a:lnSpc>
        <a:spcBef>
          <a:spcPct val="0"/>
        </a:spcBef>
        <a:buNone/>
        <a:defRPr sz="2800" kern="1200">
          <a:solidFill>
            <a:schemeClr val="bg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rv.roinnovation.com/IBM/UnifiedSearch.aspx?Imp=e8978a3d9c61444980a1e22e54f9f9c0"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1.tiff"/></Relationships>
</file>

<file path=ppt/slides/_rels/slide2.xml.rels><?xml version="1.0" encoding="UTF-8" standalone="yes"?>
<Relationships xmlns="http://schemas.openxmlformats.org/package/2006/relationships"><Relationship Id="rId3" Type="http://schemas.openxmlformats.org/officeDocument/2006/relationships/hyperlink" Target="http://ecc.ibm.com/case-study/us-en/ECCF-KUC12452USEN"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2.jpg"/><Relationship Id="rId4" Type="http://schemas.openxmlformats.org/officeDocument/2006/relationships/hyperlink" Target="https://rv.roinnovation.com/IBM/refProductDetailsV3.aspx?DivisionID=47710&amp;CustomerId=23626&amp;ImplementationId=52710"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ecc.ibm.com/case-study/us-en/ECCF-EDC03025USEN"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ecc.ibm.com/case-study/us-en/ECCF-GVC03024USEN"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hyperlink" Target="https://rv.roinnovation.com/IBM/UnifiedSearch.aspx?SearchType=H&amp;SearchId=444604"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bit.ly/2yZ1KPB" TargetMode="External"/><Relationship Id="rId4" Type="http://schemas.openxmlformats.org/officeDocument/2006/relationships/hyperlink" Target="https://www-03.ibm.com/software/businesscasestudies/US/en/corp?synkey=Y054185Q08405N11"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www.ibm.com/links/?url=https://www.uni-osnabrueck.de"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hyperlink" Target="https://rv.roinnovation.com/IBM/UnifiedSearch.aspx" TargetMode="External"/><Relationship Id="rId5" Type="http://schemas.openxmlformats.org/officeDocument/2006/relationships/hyperlink" Target="http://ecc.ibm.com/case-study/us-en/ECCF-WBC12346USEN"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rv.roinnovation.com/IBM/refProductDetailsV3.aspx?DivisionID=48996&amp;CustomerId=25213&amp;ImplementationId=48594" TargetMode="External"/><Relationship Id="rId4" Type="http://schemas.openxmlformats.org/officeDocument/2006/relationships/hyperlink" Target="http://ecc.ibm.com/case-study/us-en/ECCF-WRC12345USEN"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ecc.ibm.com/case-study/us-en/ECCF-HLC03026USEN" TargetMode="External"/><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hyperlink" Target="https://rv.roinnovation.com/IBM/refProductDetailsV3.aspx?DivisionID=47769&amp;CustomerId=23691&amp;ImplementationId=38834"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accent1"/>
        </a:soli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p:txBody>
          <a:bodyPr/>
          <a:lstStyle/>
          <a:p>
            <a:r>
              <a:rPr lang="en-US" sz="4000" dirty="0">
                <a:solidFill>
                  <a:schemeClr val="bg1"/>
                </a:solidFill>
              </a:rPr>
              <a:t>References</a:t>
            </a:r>
          </a:p>
        </p:txBody>
      </p:sp>
    </p:spTree>
    <p:extLst>
      <p:ext uri="{BB962C8B-B14F-4D97-AF65-F5344CB8AC3E}">
        <p14:creationId xmlns:p14="http://schemas.microsoft.com/office/powerpoint/2010/main" val="183754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Title 1"/>
          <p:cNvSpPr>
            <a:spLocks noGrp="1"/>
          </p:cNvSpPr>
          <p:nvPr>
            <p:ph type="title"/>
          </p:nvPr>
        </p:nvSpPr>
        <p:spPr>
          <a:xfrm>
            <a:off x="436563" y="820738"/>
            <a:ext cx="2457450" cy="1325562"/>
          </a:xfrm>
        </p:spPr>
        <p:txBody>
          <a:bodyPr/>
          <a:lstStyle/>
          <a:p>
            <a:pPr eaLnBrk="1" hangingPunct="1"/>
            <a:r>
              <a:rPr lang="en-US" altLang="x-none" b="1">
                <a:latin typeface="IBM Plex Sans" charset="0"/>
                <a:ea typeface="IBM Plex Sans" charset="0"/>
                <a:cs typeface="IBM Plex Sans" charset="0"/>
              </a:rPr>
              <a:t>Lingmo</a:t>
            </a:r>
            <a:br>
              <a:rPr lang="en-US" altLang="x-none" b="1">
                <a:latin typeface="IBM Plex Sans" charset="0"/>
                <a:ea typeface="IBM Plex Sans" charset="0"/>
                <a:cs typeface="IBM Plex Sans" charset="0"/>
              </a:rPr>
            </a:br>
            <a:r>
              <a:rPr lang="en-US" altLang="x-none" b="1">
                <a:latin typeface="IBM Plex Sans" charset="0"/>
                <a:ea typeface="IBM Plex Sans" charset="0"/>
                <a:cs typeface="IBM Plex Sans" charset="0"/>
              </a:rPr>
              <a:t>International</a:t>
            </a:r>
          </a:p>
        </p:txBody>
      </p:sp>
      <p:sp>
        <p:nvSpPr>
          <p:cNvPr id="18434" name="TextBox 2"/>
          <p:cNvSpPr txBox="1">
            <a:spLocks noChangeArrowheads="1"/>
          </p:cNvSpPr>
          <p:nvPr/>
        </p:nvSpPr>
        <p:spPr bwMode="auto">
          <a:xfrm>
            <a:off x="3000375" y="3071813"/>
            <a:ext cx="24669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spcAft>
                <a:spcPts val="1200"/>
              </a:spcAft>
            </a:pPr>
            <a:r>
              <a:rPr lang="en-US" altLang="en-US" b="1">
                <a:solidFill>
                  <a:srgbClr val="508DCA"/>
                </a:solidFill>
                <a:latin typeface="IBM Plex Sans" charset="0"/>
                <a:ea typeface="IBM Plex Sans" charset="0"/>
                <a:cs typeface="IBM Plex Sans" charset="0"/>
              </a:rPr>
              <a:t>Company Description</a:t>
            </a:r>
          </a:p>
        </p:txBody>
      </p:sp>
      <p:sp>
        <p:nvSpPr>
          <p:cNvPr id="18435" name="TextBox 3"/>
          <p:cNvSpPr txBox="1">
            <a:spLocks noChangeArrowheads="1"/>
          </p:cNvSpPr>
          <p:nvPr/>
        </p:nvSpPr>
        <p:spPr bwMode="auto">
          <a:xfrm>
            <a:off x="3000375" y="3479800"/>
            <a:ext cx="3952875" cy="1817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spcAft>
                <a:spcPts val="900"/>
              </a:spcAft>
              <a:buFont typeface="Wingdings" charset="2"/>
              <a:buNone/>
            </a:pPr>
            <a:r>
              <a:rPr lang="en-US" altLang="x-none" sz="1400">
                <a:latin typeface="IBM Plex Sans" charset="0"/>
                <a:ea typeface="IBM Plex Sans" charset="0"/>
                <a:cs typeface="IBM Plex Sans" charset="0"/>
              </a:rPr>
              <a:t>Lingmo International is a leader in translation technology, focusing on speech recognition, accuracy, and perfecting the interpretation of dialects and nuances. Headquartered in Sydney, Australia, the company offers consumers and organizations smart translation solutions across voice and text platforms, and operates across Oceania, Asia and North America.</a:t>
            </a:r>
            <a:endParaRPr lang="en-US" altLang="en-US" sz="1400">
              <a:solidFill>
                <a:srgbClr val="59595B"/>
              </a:solidFill>
              <a:latin typeface="IBM Plex Sans" charset="0"/>
              <a:ea typeface="IBM Plex Sans" charset="0"/>
              <a:cs typeface="IBM Plex Sans" charset="0"/>
            </a:endParaRPr>
          </a:p>
        </p:txBody>
      </p:sp>
      <p:sp>
        <p:nvSpPr>
          <p:cNvPr id="18436" name="TextBox 2"/>
          <p:cNvSpPr txBox="1">
            <a:spLocks noChangeArrowheads="1"/>
          </p:cNvSpPr>
          <p:nvPr/>
        </p:nvSpPr>
        <p:spPr bwMode="auto">
          <a:xfrm>
            <a:off x="7458075" y="160338"/>
            <a:ext cx="21907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spcAft>
                <a:spcPts val="1200"/>
              </a:spcAft>
              <a:buFont typeface="Wingdings" charset="2"/>
              <a:buNone/>
            </a:pPr>
            <a:r>
              <a:rPr lang="en-US" altLang="en-US" b="1">
                <a:solidFill>
                  <a:srgbClr val="508DCA"/>
                </a:solidFill>
                <a:latin typeface="IBM Plex Sans" charset="0"/>
                <a:ea typeface="IBM Plex Sans" charset="0"/>
                <a:cs typeface="IBM Plex Sans" charset="0"/>
              </a:rPr>
              <a:t>Business Challenge</a:t>
            </a:r>
          </a:p>
        </p:txBody>
      </p:sp>
      <p:sp>
        <p:nvSpPr>
          <p:cNvPr id="18437" name="TextBox 4"/>
          <p:cNvSpPr txBox="1">
            <a:spLocks noChangeArrowheads="1"/>
          </p:cNvSpPr>
          <p:nvPr/>
        </p:nvSpPr>
        <p:spPr bwMode="auto">
          <a:xfrm>
            <a:off x="7458075" y="511175"/>
            <a:ext cx="3954463" cy="127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spcBef>
                <a:spcPct val="50000"/>
              </a:spcBef>
              <a:spcAft>
                <a:spcPts val="400"/>
              </a:spcAft>
              <a:buClr>
                <a:schemeClr val="tx1"/>
              </a:buClr>
              <a:buFont typeface="Wingdings" charset="2"/>
              <a:buNone/>
            </a:pPr>
            <a:endParaRPr lang="x-none" altLang="x-none" sz="1000">
              <a:latin typeface="Arial" charset="0"/>
              <a:ea typeface="MS PGothic" charset="-128"/>
              <a:cs typeface="MS PGothic" charset="-128"/>
            </a:endParaRPr>
          </a:p>
        </p:txBody>
      </p:sp>
      <p:sp>
        <p:nvSpPr>
          <p:cNvPr id="18438" name="TextBox 2"/>
          <p:cNvSpPr txBox="1">
            <a:spLocks noChangeArrowheads="1"/>
          </p:cNvSpPr>
          <p:nvPr/>
        </p:nvSpPr>
        <p:spPr bwMode="auto">
          <a:xfrm>
            <a:off x="7432675" y="3033713"/>
            <a:ext cx="2190750"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spcAft>
                <a:spcPts val="1200"/>
              </a:spcAft>
              <a:buFont typeface="Wingdings" charset="2"/>
              <a:buNone/>
            </a:pPr>
            <a:r>
              <a:rPr lang="en-US" altLang="en-US" b="1">
                <a:solidFill>
                  <a:srgbClr val="508DCA"/>
                </a:solidFill>
                <a:latin typeface="IBM Plex Sans" charset="0"/>
                <a:ea typeface="IBM Plex Sans" charset="0"/>
                <a:cs typeface="IBM Plex Sans" charset="0"/>
              </a:rPr>
              <a:t>Business Benefits</a:t>
            </a:r>
          </a:p>
        </p:txBody>
      </p:sp>
      <p:sp>
        <p:nvSpPr>
          <p:cNvPr id="18439" name="TextBox 9"/>
          <p:cNvSpPr txBox="1">
            <a:spLocks noChangeArrowheads="1"/>
          </p:cNvSpPr>
          <p:nvPr/>
        </p:nvSpPr>
        <p:spPr bwMode="auto">
          <a:xfrm>
            <a:off x="384175" y="2068513"/>
            <a:ext cx="2371725" cy="3094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buFont typeface="Arial" charset="0"/>
              <a:buChar char="•"/>
            </a:pPr>
            <a:r>
              <a:rPr lang="en-US" altLang="x-none" sz="1500">
                <a:solidFill>
                  <a:schemeClr val="bg1"/>
                </a:solidFill>
                <a:latin typeface="IBM Plex Sans" charset="0"/>
                <a:ea typeface="IBM Plex Sans" charset="0"/>
                <a:cs typeface="IBM Plex Sans" charset="0"/>
              </a:rPr>
              <a:t>IBM Watson Natural Language Classifier</a:t>
            </a:r>
          </a:p>
          <a:p>
            <a:pPr eaLnBrk="1" hangingPunct="1">
              <a:buFont typeface="Arial" charset="0"/>
              <a:buChar char="•"/>
            </a:pPr>
            <a:endParaRPr lang="en-US" altLang="x-none" sz="1500">
              <a:solidFill>
                <a:schemeClr val="bg1"/>
              </a:solidFill>
              <a:latin typeface="IBM Plex Sans" charset="0"/>
              <a:ea typeface="IBM Plex Sans" charset="0"/>
              <a:cs typeface="IBM Plex Sans" charset="0"/>
            </a:endParaRPr>
          </a:p>
          <a:p>
            <a:pPr eaLnBrk="1" hangingPunct="1">
              <a:buFont typeface="Arial" charset="0"/>
              <a:buChar char="•"/>
            </a:pPr>
            <a:r>
              <a:rPr lang="en-US" altLang="x-none" sz="1500">
                <a:solidFill>
                  <a:schemeClr val="bg1"/>
                </a:solidFill>
                <a:latin typeface="IBM Plex Sans" charset="0"/>
                <a:ea typeface="IBM Plex Sans" charset="0"/>
                <a:cs typeface="IBM Plex Sans" charset="0"/>
              </a:rPr>
              <a:t>IBM Watson Language Translator</a:t>
            </a:r>
          </a:p>
          <a:p>
            <a:pPr eaLnBrk="1" hangingPunct="1">
              <a:buFont typeface="Arial" charset="0"/>
              <a:buChar char="•"/>
            </a:pPr>
            <a:endParaRPr lang="en-US" altLang="x-none" sz="1500">
              <a:solidFill>
                <a:schemeClr val="bg1"/>
              </a:solidFill>
              <a:latin typeface="IBM Plex Sans" charset="0"/>
              <a:ea typeface="IBM Plex Sans" charset="0"/>
              <a:cs typeface="IBM Plex Sans" charset="0"/>
            </a:endParaRPr>
          </a:p>
          <a:p>
            <a:pPr eaLnBrk="1" hangingPunct="1">
              <a:buFont typeface="Arial" charset="0"/>
              <a:buChar char="•"/>
            </a:pPr>
            <a:r>
              <a:rPr lang="en-US" altLang="x-none" sz="1500">
                <a:solidFill>
                  <a:schemeClr val="bg1"/>
                </a:solidFill>
                <a:latin typeface="IBM Plex Sans" charset="0"/>
                <a:ea typeface="IBM Plex Sans" charset="0"/>
                <a:cs typeface="IBM Plex Sans" charset="0"/>
              </a:rPr>
              <a:t>IBM Watson Speech to Text</a:t>
            </a:r>
          </a:p>
          <a:p>
            <a:pPr eaLnBrk="1" hangingPunct="1">
              <a:buFont typeface="Arial" charset="0"/>
              <a:buChar char="•"/>
            </a:pPr>
            <a:endParaRPr lang="en-US" altLang="x-none" sz="1500">
              <a:solidFill>
                <a:schemeClr val="bg1"/>
              </a:solidFill>
              <a:latin typeface="IBM Plex Sans" charset="0"/>
              <a:ea typeface="IBM Plex Sans" charset="0"/>
              <a:cs typeface="IBM Plex Sans" charset="0"/>
            </a:endParaRPr>
          </a:p>
          <a:p>
            <a:pPr eaLnBrk="1" hangingPunct="1">
              <a:buFont typeface="Arial" charset="0"/>
              <a:buChar char="•"/>
            </a:pPr>
            <a:r>
              <a:rPr lang="en-US" altLang="x-none" sz="1500">
                <a:solidFill>
                  <a:schemeClr val="bg1"/>
                </a:solidFill>
                <a:latin typeface="IBM Plex Sans" charset="0"/>
                <a:ea typeface="IBM Plex Sans" charset="0"/>
                <a:cs typeface="IBM Plex Sans" charset="0"/>
              </a:rPr>
              <a:t>IBM Watson Text to Speech</a:t>
            </a:r>
          </a:p>
          <a:p>
            <a:pPr eaLnBrk="1" hangingPunct="1">
              <a:buFont typeface="Arial" charset="0"/>
              <a:buChar char="•"/>
            </a:pPr>
            <a:endParaRPr lang="en-US" altLang="x-none" sz="1500">
              <a:solidFill>
                <a:schemeClr val="bg1"/>
              </a:solidFill>
              <a:latin typeface="IBM Plex Sans" charset="0"/>
              <a:ea typeface="IBM Plex Sans" charset="0"/>
              <a:cs typeface="IBM Plex Sans" charset="0"/>
            </a:endParaRPr>
          </a:p>
          <a:p>
            <a:pPr eaLnBrk="1" hangingPunct="1">
              <a:buFont typeface="Arial" charset="0"/>
              <a:buChar char="•"/>
            </a:pPr>
            <a:r>
              <a:rPr lang="en-US" altLang="x-none" sz="1500">
                <a:solidFill>
                  <a:schemeClr val="bg1"/>
                </a:solidFill>
                <a:latin typeface="IBM Plex Sans" charset="0"/>
                <a:ea typeface="IBM Plex Sans" charset="0"/>
                <a:cs typeface="IBM Plex Sans" charset="0"/>
              </a:rPr>
              <a:t>IBM Cloud</a:t>
            </a:r>
          </a:p>
        </p:txBody>
      </p:sp>
      <p:sp>
        <p:nvSpPr>
          <p:cNvPr id="18440" name="TextBox 2"/>
          <p:cNvSpPr txBox="1">
            <a:spLocks noChangeArrowheads="1"/>
          </p:cNvSpPr>
          <p:nvPr/>
        </p:nvSpPr>
        <p:spPr bwMode="auto">
          <a:xfrm>
            <a:off x="7458075" y="509588"/>
            <a:ext cx="4498975" cy="203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spcAft>
                <a:spcPts val="1200"/>
              </a:spcAft>
              <a:buFont typeface="Wingdings" charset="2"/>
              <a:buNone/>
            </a:pPr>
            <a:r>
              <a:rPr lang="en-US" altLang="x-none" sz="1400">
                <a:latin typeface="IBM Plex Sans" charset="0"/>
                <a:ea typeface="IBM Plex Sans" charset="0"/>
                <a:cs typeface="IBM Plex Sans" charset="0"/>
              </a:rPr>
              <a:t>The IBM Watson cognitive technology has been a key component in the development of Lingmo’s Translate One2One earpiece, which can translate between nine different languages with 85 percent accuracy. Content is translated and fed into the user’s ear in near-real time, delivering results within five seconds on average—and unlike most apps and other translation services, the earpiece does not rely on the user’s mobile phone to provide connectivity.</a:t>
            </a:r>
            <a:endParaRPr lang="en-US" altLang="en-US" sz="1400">
              <a:solidFill>
                <a:srgbClr val="508DCA"/>
              </a:solidFill>
              <a:latin typeface="IBM Plex Sans" charset="0"/>
              <a:ea typeface="IBM Plex Sans" charset="0"/>
              <a:cs typeface="IBM Plex Sans" charset="0"/>
            </a:endParaRPr>
          </a:p>
        </p:txBody>
      </p:sp>
      <p:sp>
        <p:nvSpPr>
          <p:cNvPr id="18441" name="TextBox 10"/>
          <p:cNvSpPr txBox="1">
            <a:spLocks noChangeArrowheads="1"/>
          </p:cNvSpPr>
          <p:nvPr/>
        </p:nvSpPr>
        <p:spPr bwMode="auto">
          <a:xfrm flipH="1">
            <a:off x="7223125" y="3390900"/>
            <a:ext cx="4968875" cy="230822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buFont typeface="Arial" charset="0"/>
              <a:buChar char="•"/>
            </a:pPr>
            <a:r>
              <a:rPr lang="en-US" altLang="x-none" sz="1600" b="1">
                <a:latin typeface="IBM Plex Sans" charset="0"/>
                <a:ea typeface="IBM Plex Sans" charset="0"/>
                <a:cs typeface="IBM Plex Sans" charset="0"/>
              </a:rPr>
              <a:t>9 languages </a:t>
            </a:r>
            <a:r>
              <a:rPr lang="en-US" altLang="x-none" sz="1600">
                <a:latin typeface="IBM Plex Sans" charset="0"/>
                <a:ea typeface="IBM Plex Sans" charset="0"/>
                <a:cs typeface="IBM Plex Sans" charset="0"/>
              </a:rPr>
              <a:t>can be translated in near-real time, including dialects and nuances</a:t>
            </a:r>
          </a:p>
          <a:p>
            <a:pPr eaLnBrk="1" hangingPunct="1">
              <a:buFont typeface="Arial" charset="0"/>
              <a:buChar char="•"/>
            </a:pPr>
            <a:endParaRPr lang="en-US" altLang="x-none" sz="1600">
              <a:latin typeface="IBM Plex Sans" charset="0"/>
              <a:ea typeface="IBM Plex Sans" charset="0"/>
              <a:cs typeface="IBM Plex Sans" charset="0"/>
            </a:endParaRPr>
          </a:p>
          <a:p>
            <a:pPr eaLnBrk="1" hangingPunct="1">
              <a:buFont typeface="Arial" charset="0"/>
              <a:buChar char="•"/>
            </a:pPr>
            <a:r>
              <a:rPr lang="en-US" altLang="x-none" sz="1600" b="1">
                <a:latin typeface="IBM Plex Sans" charset="0"/>
                <a:ea typeface="IBM Plex Sans" charset="0"/>
                <a:cs typeface="IBM Plex Sans" charset="0"/>
              </a:rPr>
              <a:t>85% accuracy </a:t>
            </a:r>
            <a:r>
              <a:rPr lang="en-US" altLang="x-none" sz="1600">
                <a:latin typeface="IBM Plex Sans" charset="0"/>
                <a:ea typeface="IBM Plex Sans" charset="0"/>
                <a:cs typeface="IBM Plex Sans" charset="0"/>
              </a:rPr>
              <a:t>in real-world conditions helps users gain greater contextual awareness</a:t>
            </a:r>
          </a:p>
          <a:p>
            <a:pPr eaLnBrk="1" hangingPunct="1">
              <a:buFont typeface="Arial" charset="0"/>
              <a:buChar char="•"/>
            </a:pPr>
            <a:endParaRPr lang="en-US" altLang="x-none" sz="1600">
              <a:latin typeface="IBM Plex Sans" charset="0"/>
              <a:ea typeface="IBM Plex Sans" charset="0"/>
              <a:cs typeface="IBM Plex Sans" charset="0"/>
            </a:endParaRPr>
          </a:p>
          <a:p>
            <a:pPr eaLnBrk="1" hangingPunct="1">
              <a:buFont typeface="Arial" charset="0"/>
              <a:buChar char="•"/>
            </a:pPr>
            <a:r>
              <a:rPr lang="en-US" altLang="x-none" sz="1600" b="1">
                <a:latin typeface="IBM Plex Sans" charset="0"/>
                <a:ea typeface="IBM Plex Sans" charset="0"/>
                <a:cs typeface="IBM Plex Sans" charset="0"/>
              </a:rPr>
              <a:t>50% faster </a:t>
            </a:r>
            <a:r>
              <a:rPr lang="en-US" altLang="x-none" sz="1600">
                <a:latin typeface="IBM Plex Sans" charset="0"/>
                <a:ea typeface="IBM Plex Sans" charset="0"/>
                <a:cs typeface="IBM Plex Sans" charset="0"/>
              </a:rPr>
              <a:t>model training boosts responsiveness to user feedback and enhances quality</a:t>
            </a:r>
          </a:p>
        </p:txBody>
      </p:sp>
      <p:sp>
        <p:nvSpPr>
          <p:cNvPr id="18442" name="TextBox 12"/>
          <p:cNvSpPr txBox="1">
            <a:spLocks noChangeArrowheads="1"/>
          </p:cNvSpPr>
          <p:nvPr/>
        </p:nvSpPr>
        <p:spPr bwMode="auto">
          <a:xfrm>
            <a:off x="330200" y="434975"/>
            <a:ext cx="2320925" cy="277813"/>
          </a:xfrm>
          <a:prstGeom prst="rect">
            <a:avLst/>
          </a:prstGeom>
          <a:solidFill>
            <a:srgbClr val="3F6F93"/>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r>
              <a:rPr lang="en-US" altLang="x-none" sz="1200">
                <a:solidFill>
                  <a:schemeClr val="bg1"/>
                </a:solidFill>
                <a:latin typeface="IBM Plex Sans" charset="0"/>
                <a:ea typeface="IBM Plex Sans" charset="0"/>
                <a:cs typeface="IBM Plex Sans" charset="0"/>
              </a:rPr>
              <a:t>Industry: Professional Services</a:t>
            </a:r>
          </a:p>
        </p:txBody>
      </p:sp>
      <p:pic>
        <p:nvPicPr>
          <p:cNvPr id="18443" name="Picture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00375" y="339725"/>
            <a:ext cx="4041775" cy="2693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5784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500" dirty="0"/>
              <a:t>Japan Airlines Co. Ltd.</a:t>
            </a:r>
          </a:p>
        </p:txBody>
      </p:sp>
      <p:sp>
        <p:nvSpPr>
          <p:cNvPr id="3" name="TextBox 2"/>
          <p:cNvSpPr txBox="1">
            <a:spLocks noChangeArrowheads="1"/>
          </p:cNvSpPr>
          <p:nvPr/>
        </p:nvSpPr>
        <p:spPr bwMode="auto">
          <a:xfrm>
            <a:off x="3089000" y="3390714"/>
            <a:ext cx="21907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sz="1800" dirty="0">
                <a:solidFill>
                  <a:srgbClr val="508DCA"/>
                </a:solidFill>
              </a:rPr>
              <a:t>Company Description</a:t>
            </a:r>
          </a:p>
        </p:txBody>
      </p:sp>
      <p:sp>
        <p:nvSpPr>
          <p:cNvPr id="4" name="TextBox 3"/>
          <p:cNvSpPr txBox="1">
            <a:spLocks noChangeArrowheads="1"/>
          </p:cNvSpPr>
          <p:nvPr/>
        </p:nvSpPr>
        <p:spPr bwMode="auto">
          <a:xfrm>
            <a:off x="3089000" y="3760046"/>
            <a:ext cx="3952992" cy="1818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sz="1400" dirty="0"/>
              <a:t>Headquartered in Tokyo, Japan, Japan Airlines Co. Ltd. (JAL) is one of the largest airlines in Japan and in all of Asia. JAL has roughly 10,000 employees and offers service to 45 countries around the world. JAL Group Airlines include JAL, which is the group’s flagship carrier in Japan; J-Air; JAL Express; Japan Air Commuter; Japan Transocean Air (JTA) and Ryukyu Air Commuter for domestic feeder services; and JAL CARGO for cargo and mail services. </a:t>
            </a:r>
            <a:endParaRPr lang="en-US" altLang="en-US" sz="1400" dirty="0">
              <a:solidFill>
                <a:srgbClr val="59595B"/>
              </a:solidFill>
              <a:cs typeface="Arial" charset="0"/>
            </a:endParaRPr>
          </a:p>
        </p:txBody>
      </p:sp>
      <p:sp>
        <p:nvSpPr>
          <p:cNvPr id="5" name="TextBox 2"/>
          <p:cNvSpPr txBox="1">
            <a:spLocks noChangeArrowheads="1"/>
          </p:cNvSpPr>
          <p:nvPr/>
        </p:nvSpPr>
        <p:spPr bwMode="auto">
          <a:xfrm>
            <a:off x="7458041" y="160149"/>
            <a:ext cx="21907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sz="1800" dirty="0">
                <a:solidFill>
                  <a:srgbClr val="508DCA"/>
                </a:solidFill>
              </a:rPr>
              <a:t>Business Solution</a:t>
            </a:r>
          </a:p>
        </p:txBody>
      </p:sp>
      <p:sp>
        <p:nvSpPr>
          <p:cNvPr id="6" name="TextBox 4"/>
          <p:cNvSpPr txBox="1">
            <a:spLocks noChangeArrowheads="1"/>
          </p:cNvSpPr>
          <p:nvPr/>
        </p:nvSpPr>
        <p:spPr bwMode="auto">
          <a:xfrm>
            <a:off x="7458041" y="511230"/>
            <a:ext cx="3954210" cy="127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Aft>
                <a:spcPts val="400"/>
              </a:spcAft>
              <a:buNone/>
            </a:pPr>
            <a:endParaRPr lang="en-US" sz="1000" dirty="0"/>
          </a:p>
        </p:txBody>
      </p:sp>
      <p:sp>
        <p:nvSpPr>
          <p:cNvPr id="7" name="TextBox 2"/>
          <p:cNvSpPr txBox="1">
            <a:spLocks noChangeArrowheads="1"/>
          </p:cNvSpPr>
          <p:nvPr/>
        </p:nvSpPr>
        <p:spPr bwMode="auto">
          <a:xfrm>
            <a:off x="7458039" y="2627649"/>
            <a:ext cx="219075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sz="1800" dirty="0">
                <a:solidFill>
                  <a:srgbClr val="508DCA"/>
                </a:solidFill>
              </a:rPr>
              <a:t>Business Benefits</a:t>
            </a:r>
          </a:p>
        </p:txBody>
      </p:sp>
      <p:sp>
        <p:nvSpPr>
          <p:cNvPr id="10" name="TextBox 9"/>
          <p:cNvSpPr txBox="1"/>
          <p:nvPr/>
        </p:nvSpPr>
        <p:spPr>
          <a:xfrm>
            <a:off x="383906" y="2068661"/>
            <a:ext cx="2372357" cy="2062103"/>
          </a:xfrm>
          <a:prstGeom prst="rect">
            <a:avLst/>
          </a:prstGeom>
          <a:noFill/>
        </p:spPr>
        <p:txBody>
          <a:bodyPr wrap="square" rtlCol="0">
            <a:spAutoFit/>
          </a:bodyPr>
          <a:lstStyle/>
          <a:p>
            <a:pPr marL="285750" indent="-285750">
              <a:buFont typeface="Arial" panose="020B0604020202020204" pitchFamily="34" charset="0"/>
              <a:buChar char="•"/>
            </a:pPr>
            <a:endParaRPr lang="en-US" sz="16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Watson Assistant</a:t>
            </a:r>
          </a:p>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Watson Natural Language Classifier</a:t>
            </a:r>
          </a:p>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Watson Personality Insights</a:t>
            </a:r>
          </a:p>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Cloud</a:t>
            </a:r>
          </a:p>
        </p:txBody>
      </p:sp>
      <p:sp>
        <p:nvSpPr>
          <p:cNvPr id="12" name="TextBox 11"/>
          <p:cNvSpPr txBox="1"/>
          <p:nvPr/>
        </p:nvSpPr>
        <p:spPr>
          <a:xfrm>
            <a:off x="3035920" y="6201475"/>
            <a:ext cx="2744770" cy="307777"/>
          </a:xfrm>
          <a:prstGeom prst="rect">
            <a:avLst/>
          </a:prstGeom>
          <a:noFill/>
        </p:spPr>
        <p:txBody>
          <a:bodyPr wrap="square" rtlCol="0">
            <a:spAutoFit/>
          </a:bodyPr>
          <a:lstStyle/>
          <a:p>
            <a:r>
              <a:rPr lang="en-US" sz="1400" b="1" u="sng" dirty="0">
                <a:solidFill>
                  <a:srgbClr val="3F7093"/>
                </a:solidFill>
                <a:latin typeface="Arial Hebrew" charset="-79"/>
                <a:ea typeface="Arial Hebrew" charset="-79"/>
                <a:cs typeface="Arial Hebrew" charset="-79"/>
                <a:hlinkClick r:id="rId3"/>
              </a:rPr>
              <a:t>Reference Profile Link</a:t>
            </a:r>
            <a:endParaRPr lang="en-US" sz="1400" b="1" u="sng" dirty="0">
              <a:solidFill>
                <a:srgbClr val="3F7093"/>
              </a:solidFill>
              <a:latin typeface="Arial Hebrew" charset="-79"/>
              <a:ea typeface="Arial Hebrew" charset="-79"/>
              <a:cs typeface="Arial Hebrew" charset="-79"/>
            </a:endParaRPr>
          </a:p>
        </p:txBody>
      </p:sp>
      <p:sp>
        <p:nvSpPr>
          <p:cNvPr id="14" name="TextBox 2"/>
          <p:cNvSpPr txBox="1">
            <a:spLocks noChangeArrowheads="1"/>
          </p:cNvSpPr>
          <p:nvPr/>
        </p:nvSpPr>
        <p:spPr bwMode="auto">
          <a:xfrm>
            <a:off x="7458039" y="509858"/>
            <a:ext cx="4498433" cy="2031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fontAlgn="base">
              <a:buNone/>
            </a:pPr>
            <a:r>
              <a:rPr lang="en-US" sz="1400" dirty="0"/>
              <a:t>In the air travel industry, convenient interaction—in every stage of the customer’s experience—is a pillar of competitive strength, and it’s getting more important all the time. JAL is the first in its domestic market to develop a web-based </a:t>
            </a:r>
            <a:r>
              <a:rPr lang="en-US" sz="1400" dirty="0" err="1"/>
              <a:t>chatbot</a:t>
            </a:r>
            <a:r>
              <a:rPr lang="en-US" sz="1400" dirty="0"/>
              <a:t> that uses AI-based personality analytics to deliver highly personalized travel destination recommendations. The </a:t>
            </a:r>
            <a:r>
              <a:rPr lang="en-US" sz="1400" dirty="0" err="1"/>
              <a:t>chatbot</a:t>
            </a:r>
            <a:r>
              <a:rPr lang="en-US" sz="1400" dirty="0"/>
              <a:t> enables travelers to submit free-form questions around specific destination subjects..</a:t>
            </a:r>
            <a:endParaRPr lang="en-US" altLang="en-US" sz="1400" dirty="0">
              <a:solidFill>
                <a:srgbClr val="508DCA"/>
              </a:solidFill>
            </a:endParaRPr>
          </a:p>
        </p:txBody>
      </p:sp>
      <p:sp>
        <p:nvSpPr>
          <p:cNvPr id="11" name="TextBox 10"/>
          <p:cNvSpPr txBox="1"/>
          <p:nvPr/>
        </p:nvSpPr>
        <p:spPr>
          <a:xfrm flipH="1">
            <a:off x="7222511" y="3021040"/>
            <a:ext cx="4733961" cy="3046988"/>
          </a:xfrm>
          <a:prstGeom prst="rect">
            <a:avLst/>
          </a:prstGeom>
          <a:solidFill>
            <a:schemeClr val="bg1"/>
          </a:solidFill>
        </p:spPr>
        <p:txBody>
          <a:bodyPr wrap="square" rtlCol="0">
            <a:spAutoFit/>
          </a:bodyPr>
          <a:lstStyle/>
          <a:p>
            <a:pPr marL="285750" indent="-285750">
              <a:buFont typeface="Arial" charset="0"/>
              <a:buChar char="•"/>
            </a:pPr>
            <a:r>
              <a:rPr lang="en-US" sz="1600" b="1" dirty="0"/>
              <a:t>Increases customer engagement </a:t>
            </a:r>
            <a:r>
              <a:rPr lang="en-US" sz="1600" dirty="0"/>
              <a:t>by providing a richer and more interactive way for customers to obtain destination-specific information</a:t>
            </a:r>
            <a:br>
              <a:rPr lang="en-US" sz="1600" dirty="0"/>
            </a:br>
            <a:endParaRPr lang="en-US" sz="1600" dirty="0"/>
          </a:p>
          <a:p>
            <a:pPr marL="285750" indent="-285750">
              <a:buFont typeface="Arial" charset="0"/>
              <a:buChar char="•"/>
            </a:pPr>
            <a:r>
              <a:rPr lang="en-US" sz="1600" b="1" dirty="0"/>
              <a:t>Improves</a:t>
            </a:r>
            <a:r>
              <a:rPr lang="en-US" sz="1600" dirty="0"/>
              <a:t> </a:t>
            </a:r>
            <a:r>
              <a:rPr lang="en-US" sz="1600" b="1" dirty="0"/>
              <a:t>customer satisfaction </a:t>
            </a:r>
            <a:r>
              <a:rPr lang="en-US" sz="1600" dirty="0"/>
              <a:t>and</a:t>
            </a:r>
            <a:r>
              <a:rPr lang="en-US" sz="1600" b="1" dirty="0"/>
              <a:t> increases customer retention </a:t>
            </a:r>
            <a:r>
              <a:rPr lang="en-US" sz="1600" dirty="0"/>
              <a:t>by delivering more personalized recommendations based on AI analysis</a:t>
            </a:r>
          </a:p>
          <a:p>
            <a:pPr marL="285750" indent="-285750">
              <a:buFont typeface="Arial" charset="0"/>
              <a:buChar char="•"/>
            </a:pPr>
            <a:endParaRPr lang="en-US" sz="1600" dirty="0"/>
          </a:p>
          <a:p>
            <a:pPr marL="285750" indent="-285750">
              <a:buFont typeface="Arial" charset="0"/>
              <a:buChar char="•"/>
            </a:pPr>
            <a:r>
              <a:rPr lang="en-US" sz="1600" b="1" dirty="0"/>
              <a:t>Increases competitive differentiation </a:t>
            </a:r>
            <a:r>
              <a:rPr lang="en-US" sz="1600" dirty="0"/>
              <a:t>by delivering the first AI-based </a:t>
            </a:r>
            <a:r>
              <a:rPr lang="en-US" sz="1600" dirty="0" err="1"/>
              <a:t>chatbot</a:t>
            </a:r>
            <a:r>
              <a:rPr lang="en-US" sz="1600" dirty="0"/>
              <a:t> in Japan’s air travel market</a:t>
            </a:r>
            <a:endParaRPr lang="en-US" sz="1600" dirty="0">
              <a:latin typeface="Arial" charset="0"/>
              <a:ea typeface="Arial" charset="0"/>
              <a:cs typeface="Arial" charset="0"/>
            </a:endParaRPr>
          </a:p>
        </p:txBody>
      </p:sp>
      <p:pic>
        <p:nvPicPr>
          <p:cNvPr id="8" name="Picture 7"/>
          <p:cNvPicPr>
            <a:picLocks noChangeAspect="1"/>
          </p:cNvPicPr>
          <p:nvPr/>
        </p:nvPicPr>
        <p:blipFill>
          <a:blip r:embed="rId4"/>
          <a:stretch>
            <a:fillRect/>
          </a:stretch>
        </p:blipFill>
        <p:spPr>
          <a:xfrm>
            <a:off x="3018888" y="382904"/>
            <a:ext cx="3940998" cy="2628615"/>
          </a:xfrm>
          <a:prstGeom prst="rect">
            <a:avLst/>
          </a:prstGeom>
        </p:spPr>
      </p:pic>
    </p:spTree>
    <p:extLst>
      <p:ext uri="{BB962C8B-B14F-4D97-AF65-F5344CB8AC3E}">
        <p14:creationId xmlns:p14="http://schemas.microsoft.com/office/powerpoint/2010/main" val="1114482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218" t="20654" r="5956" b="28494"/>
          <a:stretch/>
        </p:blipFill>
        <p:spPr>
          <a:xfrm>
            <a:off x="9813851" y="6191803"/>
            <a:ext cx="2019386" cy="464177"/>
          </a:xfrm>
          <a:prstGeom prst="rect">
            <a:avLst/>
          </a:prstGeom>
        </p:spPr>
      </p:pic>
      <p:cxnSp>
        <p:nvCxnSpPr>
          <p:cNvPr id="10" name="Straight Connector 9"/>
          <p:cNvCxnSpPr/>
          <p:nvPr/>
        </p:nvCxnSpPr>
        <p:spPr>
          <a:xfrm>
            <a:off x="7195462" y="287307"/>
            <a:ext cx="0" cy="642409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7" name="TextBox 2"/>
          <p:cNvSpPr txBox="1">
            <a:spLocks noChangeArrowheads="1"/>
          </p:cNvSpPr>
          <p:nvPr/>
        </p:nvSpPr>
        <p:spPr bwMode="auto">
          <a:xfrm>
            <a:off x="3021450" y="3322855"/>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dirty="0">
                <a:solidFill>
                  <a:srgbClr val="508DCA"/>
                </a:solidFill>
              </a:rPr>
              <a:t>Company Description</a:t>
            </a:r>
          </a:p>
        </p:txBody>
      </p:sp>
      <p:sp>
        <p:nvSpPr>
          <p:cNvPr id="18" name="TextBox 4"/>
          <p:cNvSpPr txBox="1">
            <a:spLocks noChangeArrowheads="1"/>
          </p:cNvSpPr>
          <p:nvPr/>
        </p:nvSpPr>
        <p:spPr bwMode="auto">
          <a:xfrm>
            <a:off x="3038358" y="5509482"/>
            <a:ext cx="3952992" cy="1316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endParaRPr lang="en-US" altLang="en-US" sz="1000" dirty="0"/>
          </a:p>
        </p:txBody>
      </p:sp>
      <p:sp>
        <p:nvSpPr>
          <p:cNvPr id="20" name="Rectangle 19"/>
          <p:cNvSpPr/>
          <p:nvPr/>
        </p:nvSpPr>
        <p:spPr>
          <a:xfrm>
            <a:off x="283758" y="304203"/>
            <a:ext cx="2586039" cy="6304417"/>
          </a:xfrm>
          <a:prstGeom prst="rect">
            <a:avLst/>
          </a:prstGeom>
          <a:solidFill>
            <a:srgbClr val="3F7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
          <p:cNvSpPr txBox="1">
            <a:spLocks noChangeArrowheads="1"/>
          </p:cNvSpPr>
          <p:nvPr/>
        </p:nvSpPr>
        <p:spPr bwMode="auto">
          <a:xfrm>
            <a:off x="386539" y="710938"/>
            <a:ext cx="219075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sz="2800" dirty="0">
                <a:solidFill>
                  <a:schemeClr val="bg1"/>
                </a:solidFill>
              </a:rPr>
              <a:t>Catalyst Investors</a:t>
            </a:r>
          </a:p>
        </p:txBody>
      </p:sp>
      <p:sp>
        <p:nvSpPr>
          <p:cNvPr id="30" name="TextBox 2"/>
          <p:cNvSpPr txBox="1">
            <a:spLocks noChangeArrowheads="1"/>
          </p:cNvSpPr>
          <p:nvPr/>
        </p:nvSpPr>
        <p:spPr bwMode="auto">
          <a:xfrm>
            <a:off x="7458041" y="290778"/>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Challenge</a:t>
            </a:r>
          </a:p>
        </p:txBody>
      </p:sp>
      <p:sp>
        <p:nvSpPr>
          <p:cNvPr id="31" name="TextBox 4"/>
          <p:cNvSpPr txBox="1">
            <a:spLocks noChangeArrowheads="1"/>
          </p:cNvSpPr>
          <p:nvPr/>
        </p:nvSpPr>
        <p:spPr bwMode="auto">
          <a:xfrm>
            <a:off x="7458041" y="641859"/>
            <a:ext cx="3954210" cy="59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a:t>Challenged by combing the internet to find investment opportunities, Catalyst Investors sought a more efficient way to maintain a healthy pipeline of prospects.</a:t>
            </a:r>
            <a:endParaRPr lang="en-US" altLang="en-US" sz="1000" dirty="0"/>
          </a:p>
        </p:txBody>
      </p:sp>
      <p:sp>
        <p:nvSpPr>
          <p:cNvPr id="32" name="TextBox 2"/>
          <p:cNvSpPr txBox="1">
            <a:spLocks noChangeArrowheads="1"/>
          </p:cNvSpPr>
          <p:nvPr/>
        </p:nvSpPr>
        <p:spPr bwMode="auto">
          <a:xfrm>
            <a:off x="7458040" y="1234158"/>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Solution</a:t>
            </a:r>
          </a:p>
        </p:txBody>
      </p:sp>
      <p:sp>
        <p:nvSpPr>
          <p:cNvPr id="33" name="TextBox 4"/>
          <p:cNvSpPr txBox="1">
            <a:spLocks noChangeArrowheads="1"/>
          </p:cNvSpPr>
          <p:nvPr/>
        </p:nvSpPr>
        <p:spPr bwMode="auto">
          <a:xfrm>
            <a:off x="7458040" y="1607649"/>
            <a:ext cx="3954211" cy="678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Catalyst engaged IBM® Business Partner </a:t>
            </a:r>
            <a:r>
              <a:rPr lang="en-US" sz="1000" dirty="0" err="1"/>
              <a:t>Coalesce.Info</a:t>
            </a:r>
            <a:r>
              <a:rPr lang="en-US" sz="1000" dirty="0"/>
              <a:t> to deploy an automated research tool powered by IBM Watson services. The solution finds, filters, analyzes and monitors companies for early signs of investment opportunities, helping speed investment sourcing.</a:t>
            </a:r>
            <a:endParaRPr lang="en-US" altLang="en-US" sz="1000" dirty="0"/>
          </a:p>
          <a:p>
            <a:pPr eaLnBrk="1" hangingPunct="1">
              <a:spcBef>
                <a:spcPct val="0"/>
              </a:spcBef>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Tx/>
              <a:buNone/>
            </a:pPr>
            <a:endParaRPr lang="en-US" altLang="en-US" sz="1000" dirty="0"/>
          </a:p>
        </p:txBody>
      </p:sp>
      <p:sp>
        <p:nvSpPr>
          <p:cNvPr id="19" name="TextBox 4"/>
          <p:cNvSpPr txBox="1">
            <a:spLocks noChangeArrowheads="1"/>
          </p:cNvSpPr>
          <p:nvPr/>
        </p:nvSpPr>
        <p:spPr bwMode="auto">
          <a:xfrm>
            <a:off x="493307" y="490316"/>
            <a:ext cx="1543805" cy="143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buClrTx/>
              <a:buFont typeface="Wingdings" charset="2"/>
              <a:buNone/>
            </a:pPr>
            <a:r>
              <a:rPr lang="en-US" altLang="en-US" sz="1000" dirty="0">
                <a:solidFill>
                  <a:schemeClr val="bg1"/>
                </a:solidFill>
              </a:rPr>
              <a:t>Case Study</a:t>
            </a:r>
          </a:p>
        </p:txBody>
      </p:sp>
      <p:cxnSp>
        <p:nvCxnSpPr>
          <p:cNvPr id="60" name="Straight Connector 59"/>
          <p:cNvCxnSpPr/>
          <p:nvPr/>
        </p:nvCxnSpPr>
        <p:spPr>
          <a:xfrm>
            <a:off x="437744" y="659801"/>
            <a:ext cx="756221" cy="0"/>
          </a:xfrm>
          <a:prstGeom prst="line">
            <a:avLst/>
          </a:prstGeom>
          <a:ln w="19050">
            <a:solidFill>
              <a:srgbClr val="6ABAFC"/>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7381841" y="3701500"/>
            <a:ext cx="445139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7" name="TextBox 4"/>
          <p:cNvSpPr txBox="1">
            <a:spLocks noChangeArrowheads="1"/>
          </p:cNvSpPr>
          <p:nvPr/>
        </p:nvSpPr>
        <p:spPr bwMode="auto">
          <a:xfrm>
            <a:off x="7458040" y="3902078"/>
            <a:ext cx="4433662" cy="2037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fontAlgn="base">
              <a:buNone/>
            </a:pPr>
            <a:r>
              <a:rPr lang="en-US" sz="2400" dirty="0">
                <a:solidFill>
                  <a:srgbClr val="4F8DCA"/>
                </a:solidFill>
              </a:rPr>
              <a:t>“Watson is a powerhouse when it comes to natural language processing.”</a:t>
            </a:r>
          </a:p>
          <a:p>
            <a:pPr algn="r" fontAlgn="base">
              <a:buNone/>
            </a:pPr>
            <a:r>
              <a:rPr lang="en-US" dirty="0">
                <a:solidFill>
                  <a:srgbClr val="4F8DCA"/>
                </a:solidFill>
              </a:rPr>
              <a:t>	— Greg Woolf, Founder and Chief Executive Officer, </a:t>
            </a:r>
            <a:r>
              <a:rPr lang="en-US" dirty="0" err="1">
                <a:solidFill>
                  <a:srgbClr val="4F8DCA"/>
                </a:solidFill>
              </a:rPr>
              <a:t>Coalesce.Info</a:t>
            </a:r>
            <a:endParaRPr lang="en-US" dirty="0">
              <a:solidFill>
                <a:srgbClr val="4F8DCA"/>
              </a:solidFill>
            </a:endParaRPr>
          </a:p>
        </p:txBody>
      </p:sp>
      <p:sp>
        <p:nvSpPr>
          <p:cNvPr id="22" name="TextBox 2"/>
          <p:cNvSpPr txBox="1">
            <a:spLocks noChangeArrowheads="1"/>
          </p:cNvSpPr>
          <p:nvPr/>
        </p:nvSpPr>
        <p:spPr bwMode="auto">
          <a:xfrm>
            <a:off x="7458040" y="2320938"/>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Benefits</a:t>
            </a:r>
          </a:p>
        </p:txBody>
      </p:sp>
      <p:sp>
        <p:nvSpPr>
          <p:cNvPr id="23" name="TextBox 4"/>
          <p:cNvSpPr txBox="1">
            <a:spLocks noChangeArrowheads="1"/>
          </p:cNvSpPr>
          <p:nvPr/>
        </p:nvSpPr>
        <p:spPr bwMode="auto">
          <a:xfrm>
            <a:off x="7458040" y="2694429"/>
            <a:ext cx="3954211" cy="6783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With the ability to highlight the one percent of actionable information and filter out 99 percent of irrelevant news and market information, Catalyst identifies investment opportunities more quickly than before. Catalyst also receives actionable intelligence on 20% of the thousands of prospects in the pipeline.</a:t>
            </a: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Tx/>
              <a:buNone/>
            </a:pPr>
            <a:endParaRPr lang="en-US" altLang="en-US" sz="1000" dirty="0"/>
          </a:p>
        </p:txBody>
      </p:sp>
      <p:sp>
        <p:nvSpPr>
          <p:cNvPr id="25" name="TextBox 4"/>
          <p:cNvSpPr txBox="1">
            <a:spLocks noChangeArrowheads="1"/>
          </p:cNvSpPr>
          <p:nvPr/>
        </p:nvSpPr>
        <p:spPr bwMode="auto">
          <a:xfrm>
            <a:off x="3038358" y="3701500"/>
            <a:ext cx="3952992" cy="1316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Catalyst, founded in 1999 and based in New York, NY, is a private equity and venture capital firm specializing in late venture, growth capital, acquisition and other investments in emerging growth companies. Ranked among the top growth equity firms by </a:t>
            </a:r>
            <a:r>
              <a:rPr lang="en-US" sz="1000" dirty="0" err="1"/>
              <a:t>GrowthCap</a:t>
            </a:r>
            <a:r>
              <a:rPr lang="en-US" sz="1000" dirty="0"/>
              <a:t> LLC, Catalyst invests in rapidly growing technology-enabled businesses in the cloud computing, wireless infrastructure, and business and consumer services sectors, among others.</a:t>
            </a:r>
            <a:endParaRPr lang="en-US" altLang="en-US" sz="1000" dirty="0"/>
          </a:p>
        </p:txBody>
      </p:sp>
      <p:sp>
        <p:nvSpPr>
          <p:cNvPr id="26" name="TextBox 25"/>
          <p:cNvSpPr txBox="1"/>
          <p:nvPr/>
        </p:nvSpPr>
        <p:spPr>
          <a:xfrm>
            <a:off x="386515" y="1828508"/>
            <a:ext cx="2372357" cy="3539430"/>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Discovery</a:t>
            </a:r>
          </a:p>
          <a:p>
            <a:pPr marL="285750" indent="-285750">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Natural Language Understanding</a:t>
            </a:r>
          </a:p>
          <a:p>
            <a:pPr marL="285750" indent="-285750">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Natural Language Classifier</a:t>
            </a:r>
          </a:p>
          <a:p>
            <a:pPr marL="285750" indent="-285750">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Analytics</a:t>
            </a:r>
          </a:p>
          <a:p>
            <a:pPr marL="285750" indent="-285750">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Developer Cloud</a:t>
            </a:r>
          </a:p>
          <a:p>
            <a:pPr marL="285750" indent="-285750">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err="1">
                <a:solidFill>
                  <a:schemeClr val="bg1"/>
                </a:solidFill>
                <a:latin typeface="Arial" panose="020B0604020202020204" pitchFamily="34" charset="0"/>
                <a:cs typeface="Arial" panose="020B0604020202020204" pitchFamily="34" charset="0"/>
              </a:rPr>
              <a:t>Coalesce.Info</a:t>
            </a:r>
            <a:r>
              <a:rPr lang="en-US" sz="1400" dirty="0">
                <a:solidFill>
                  <a:schemeClr val="bg1"/>
                </a:solidFill>
                <a:latin typeface="Arial" panose="020B0604020202020204" pitchFamily="34" charset="0"/>
                <a:cs typeface="Arial" panose="020B0604020202020204" pitchFamily="34" charset="0"/>
              </a:rPr>
              <a:t> Software</a:t>
            </a:r>
          </a:p>
          <a:p>
            <a:pPr marL="285750" indent="-285750">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p:txBody>
      </p:sp>
      <p:sp>
        <p:nvSpPr>
          <p:cNvPr id="27" name="TextBox 26"/>
          <p:cNvSpPr txBox="1"/>
          <p:nvPr/>
        </p:nvSpPr>
        <p:spPr>
          <a:xfrm>
            <a:off x="3035920" y="6201475"/>
            <a:ext cx="2744770" cy="523220"/>
          </a:xfrm>
          <a:prstGeom prst="rect">
            <a:avLst/>
          </a:prstGeom>
          <a:noFill/>
        </p:spPr>
        <p:txBody>
          <a:bodyPr wrap="square" rtlCol="0">
            <a:spAutoFit/>
          </a:bodyPr>
          <a:lstStyle/>
          <a:p>
            <a:r>
              <a:rPr lang="en-US" sz="1400" b="1" u="sng" dirty="0">
                <a:solidFill>
                  <a:srgbClr val="3F7093"/>
                </a:solidFill>
                <a:latin typeface="Arial Hebrew" charset="-79"/>
                <a:ea typeface="Arial Hebrew" charset="-79"/>
                <a:cs typeface="Arial Hebrew" charset="-79"/>
                <a:hlinkClick r:id="rId3"/>
              </a:rPr>
              <a:t>Case Study Link</a:t>
            </a:r>
            <a:endParaRPr lang="en-US" sz="1400" b="1" u="sng" dirty="0">
              <a:solidFill>
                <a:srgbClr val="3F7093"/>
              </a:solidFill>
              <a:latin typeface="Arial Hebrew" charset="-79"/>
              <a:ea typeface="Arial Hebrew" charset="-79"/>
              <a:cs typeface="Arial Hebrew" charset="-79"/>
            </a:endParaRPr>
          </a:p>
          <a:p>
            <a:r>
              <a:rPr lang="en-US" sz="1400" b="1" u="sng" dirty="0">
                <a:solidFill>
                  <a:srgbClr val="3F7093"/>
                </a:solidFill>
                <a:latin typeface="Arial Hebrew" charset="-79"/>
                <a:ea typeface="Arial Hebrew" charset="-79"/>
                <a:cs typeface="Arial Hebrew" charset="-79"/>
                <a:hlinkClick r:id="rId4"/>
              </a:rPr>
              <a:t>Reference Profile Link</a:t>
            </a:r>
            <a:endParaRPr lang="en-US" sz="1400" b="1" u="sng" dirty="0">
              <a:solidFill>
                <a:srgbClr val="3F7093"/>
              </a:solidFill>
              <a:latin typeface="Arial Hebrew" charset="-79"/>
              <a:ea typeface="Arial Hebrew" charset="-79"/>
              <a:cs typeface="Arial Hebrew" charset="-79"/>
            </a:endParaRPr>
          </a:p>
        </p:txBody>
      </p:sp>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37139" y="290778"/>
            <a:ext cx="4012586" cy="2731822"/>
          </a:xfrm>
          <a:prstGeom prst="rect">
            <a:avLst/>
          </a:prstGeom>
        </p:spPr>
      </p:pic>
    </p:spTree>
    <p:extLst>
      <p:ext uri="{BB962C8B-B14F-4D97-AF65-F5344CB8AC3E}">
        <p14:creationId xmlns:p14="http://schemas.microsoft.com/office/powerpoint/2010/main" val="645684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9" name="Title 1"/>
          <p:cNvSpPr>
            <a:spLocks noGrp="1"/>
          </p:cNvSpPr>
          <p:nvPr>
            <p:ph type="title"/>
          </p:nvPr>
        </p:nvSpPr>
        <p:spPr>
          <a:xfrm>
            <a:off x="430213" y="574675"/>
            <a:ext cx="1947862" cy="1325563"/>
          </a:xfrm>
        </p:spPr>
        <p:txBody>
          <a:bodyPr/>
          <a:lstStyle/>
          <a:p>
            <a:pPr eaLnBrk="1" hangingPunct="1"/>
            <a:r>
              <a:rPr lang="en-US" altLang="x-none" b="1">
                <a:latin typeface="IBM Plex Sans" charset="0"/>
                <a:ea typeface="IBM Plex Sans" charset="0"/>
                <a:cs typeface="IBM Plex Sans" charset="0"/>
              </a:rPr>
              <a:t>Equals 3</a:t>
            </a:r>
          </a:p>
        </p:txBody>
      </p:sp>
      <p:sp>
        <p:nvSpPr>
          <p:cNvPr id="12290" name="TextBox 2"/>
          <p:cNvSpPr txBox="1">
            <a:spLocks noChangeArrowheads="1"/>
          </p:cNvSpPr>
          <p:nvPr/>
        </p:nvSpPr>
        <p:spPr bwMode="auto">
          <a:xfrm>
            <a:off x="3035300" y="3197225"/>
            <a:ext cx="25892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spcAft>
                <a:spcPts val="1200"/>
              </a:spcAft>
            </a:pPr>
            <a:r>
              <a:rPr lang="en-US" altLang="en-US" b="1">
                <a:solidFill>
                  <a:srgbClr val="508DCA"/>
                </a:solidFill>
                <a:latin typeface="IBM Plex Sans" charset="0"/>
                <a:ea typeface="IBM Plex Sans" charset="0"/>
                <a:cs typeface="IBM Plex Sans" charset="0"/>
              </a:rPr>
              <a:t>Company Description</a:t>
            </a:r>
          </a:p>
        </p:txBody>
      </p:sp>
      <p:sp>
        <p:nvSpPr>
          <p:cNvPr id="12291" name="TextBox 4"/>
          <p:cNvSpPr txBox="1">
            <a:spLocks noChangeArrowheads="1"/>
          </p:cNvSpPr>
          <p:nvPr/>
        </p:nvSpPr>
        <p:spPr bwMode="auto">
          <a:xfrm>
            <a:off x="3035300" y="3668713"/>
            <a:ext cx="3952875" cy="1316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buFont typeface="Wingdings" charset="2"/>
              <a:buNone/>
            </a:pPr>
            <a:r>
              <a:rPr lang="en-US" altLang="x-none" sz="1400">
                <a:latin typeface="IBM Plex Sans" charset="0"/>
                <a:ea typeface="IBM Plex Sans" charset="0"/>
                <a:cs typeface="IBM Plex Sans" charset="0"/>
              </a:rPr>
              <a:t>Founded in 2015, Equals 3 created its Lucy platform to help marketers derive insight from massive amounts of marketing data and convert that insight into strategy. The cognitive Lucy offering processes mountains of unstructured and structured data, draws relationships between disparate information sources and accelerates breakthroughs, empowering marketers to do far more in much less time.</a:t>
            </a:r>
            <a:endParaRPr lang="en-US" altLang="en-US" sz="1400">
              <a:latin typeface="IBM Plex Sans" charset="0"/>
              <a:ea typeface="IBM Plex Sans" charset="0"/>
              <a:cs typeface="IBM Plex Sans" charset="0"/>
            </a:endParaRPr>
          </a:p>
        </p:txBody>
      </p:sp>
      <p:sp>
        <p:nvSpPr>
          <p:cNvPr id="12292" name="TextBox 2"/>
          <p:cNvSpPr txBox="1">
            <a:spLocks noChangeArrowheads="1"/>
          </p:cNvSpPr>
          <p:nvPr/>
        </p:nvSpPr>
        <p:spPr bwMode="auto">
          <a:xfrm>
            <a:off x="7458075" y="290513"/>
            <a:ext cx="258921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spcAft>
                <a:spcPts val="1200"/>
              </a:spcAft>
              <a:buFont typeface="Wingdings" charset="2"/>
              <a:buNone/>
            </a:pPr>
            <a:r>
              <a:rPr lang="en-US" altLang="en-US" b="1">
                <a:solidFill>
                  <a:srgbClr val="508DCA"/>
                </a:solidFill>
                <a:latin typeface="IBM Plex Sans" charset="0"/>
                <a:ea typeface="IBM Plex Sans" charset="0"/>
                <a:cs typeface="IBM Plex Sans" charset="0"/>
              </a:rPr>
              <a:t>Business Solution</a:t>
            </a:r>
          </a:p>
        </p:txBody>
      </p:sp>
      <p:sp>
        <p:nvSpPr>
          <p:cNvPr id="12293" name="TextBox 4"/>
          <p:cNvSpPr txBox="1">
            <a:spLocks noChangeArrowheads="1"/>
          </p:cNvSpPr>
          <p:nvPr/>
        </p:nvSpPr>
        <p:spPr bwMode="auto">
          <a:xfrm>
            <a:off x="7458075" y="733425"/>
            <a:ext cx="3954463" cy="127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buFont typeface="Wingdings" charset="2"/>
              <a:buNone/>
            </a:pPr>
            <a:r>
              <a:rPr lang="en-US" altLang="x-none" sz="1400">
                <a:latin typeface="IBM Plex Sans" charset="0"/>
                <a:ea typeface="IBM Plex Sans" charset="0"/>
                <a:cs typeface="IBM Plex Sans" charset="0"/>
              </a:rPr>
              <a:t>Powered by Watson, Lucy is able to understand natural language queries — learning as marketers work with her — and build profiles according to user specifications, inputs and other data. She’s the definitive solution to marketers losing time while sifting through information on their own, allowing them to focus on what they do best: crafting strategies and making critical decisions.</a:t>
            </a:r>
            <a:endParaRPr lang="en-US" altLang="en-US" sz="1400">
              <a:latin typeface="IBM Plex Sans" charset="0"/>
              <a:ea typeface="IBM Plex Sans" charset="0"/>
              <a:cs typeface="IBM Plex Sans" charset="0"/>
            </a:endParaRPr>
          </a:p>
        </p:txBody>
      </p:sp>
      <p:sp>
        <p:nvSpPr>
          <p:cNvPr id="12294" name="TextBox 2"/>
          <p:cNvSpPr txBox="1">
            <a:spLocks noChangeArrowheads="1"/>
          </p:cNvSpPr>
          <p:nvPr/>
        </p:nvSpPr>
        <p:spPr bwMode="auto">
          <a:xfrm>
            <a:off x="7458075" y="2838450"/>
            <a:ext cx="2589213"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spcAft>
                <a:spcPts val="1200"/>
              </a:spcAft>
              <a:buFont typeface="Wingdings" charset="2"/>
              <a:buNone/>
            </a:pPr>
            <a:r>
              <a:rPr lang="en-US" altLang="en-US" b="1">
                <a:solidFill>
                  <a:srgbClr val="508DCA"/>
                </a:solidFill>
                <a:latin typeface="IBM Plex Sans" charset="0"/>
                <a:ea typeface="IBM Plex Sans" charset="0"/>
                <a:cs typeface="IBM Plex Sans" charset="0"/>
              </a:rPr>
              <a:t>Business Benefits</a:t>
            </a:r>
          </a:p>
        </p:txBody>
      </p:sp>
      <p:sp>
        <p:nvSpPr>
          <p:cNvPr id="12295" name="TextBox 4"/>
          <p:cNvSpPr txBox="1">
            <a:spLocks noChangeArrowheads="1"/>
          </p:cNvSpPr>
          <p:nvPr/>
        </p:nvSpPr>
        <p:spPr bwMode="auto">
          <a:xfrm>
            <a:off x="7458075" y="3287713"/>
            <a:ext cx="4433888" cy="203835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marL="285750" indent="-285750">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buFont typeface="Wingdings" charset="2"/>
              <a:buChar char="§"/>
            </a:pPr>
            <a:r>
              <a:rPr lang="en-US" altLang="x-none" sz="1600">
                <a:latin typeface="IBM Plex Sans" charset="0"/>
                <a:ea typeface="IBM Plex Sans" charset="0"/>
                <a:cs typeface="IBM Plex Sans" charset="0"/>
              </a:rPr>
              <a:t>Reduces analysis time from about</a:t>
            </a:r>
            <a:r>
              <a:rPr lang="en-US" altLang="x-none" sz="1600" b="1">
                <a:latin typeface="IBM Plex Sans" charset="0"/>
                <a:ea typeface="IBM Plex Sans" charset="0"/>
                <a:cs typeface="IBM Plex Sans" charset="0"/>
              </a:rPr>
              <a:t> three weeks to one day</a:t>
            </a:r>
          </a:p>
          <a:p>
            <a:pPr eaLnBrk="1" hangingPunct="1">
              <a:buFont typeface="Wingdings" charset="2"/>
              <a:buChar char="§"/>
            </a:pPr>
            <a:endParaRPr lang="en-US" altLang="x-none" sz="1600">
              <a:latin typeface="IBM Plex Sans" charset="0"/>
              <a:ea typeface="IBM Plex Sans" charset="0"/>
              <a:cs typeface="IBM Plex Sans" charset="0"/>
            </a:endParaRPr>
          </a:p>
          <a:p>
            <a:pPr eaLnBrk="1" hangingPunct="1">
              <a:buFont typeface="Wingdings" charset="2"/>
              <a:buChar char="§"/>
            </a:pPr>
            <a:r>
              <a:rPr lang="en-US" altLang="x-none" sz="1600" b="1">
                <a:latin typeface="IBM Plex Sans" charset="0"/>
                <a:ea typeface="IBM Plex Sans" charset="0"/>
                <a:cs typeface="IBM Plex Sans" charset="0"/>
              </a:rPr>
              <a:t>Saves up to 75% </a:t>
            </a:r>
            <a:r>
              <a:rPr lang="en-US" altLang="x-none" sz="1600">
                <a:latin typeface="IBM Plex Sans" charset="0"/>
                <a:ea typeface="IBM Plex Sans" charset="0"/>
                <a:cs typeface="IBM Plex Sans" charset="0"/>
              </a:rPr>
              <a:t>in third-party analysis costs by helping enterprises analyze their own structured and unstructured data</a:t>
            </a:r>
            <a:br>
              <a:rPr lang="en-US" altLang="x-none" sz="1600">
                <a:latin typeface="IBM Plex Sans" charset="0"/>
                <a:ea typeface="IBM Plex Sans" charset="0"/>
                <a:cs typeface="IBM Plex Sans" charset="0"/>
              </a:rPr>
            </a:br>
            <a:endParaRPr lang="en-US" altLang="x-none" sz="1600">
              <a:latin typeface="IBM Plex Sans" charset="0"/>
              <a:ea typeface="IBM Plex Sans" charset="0"/>
              <a:cs typeface="IBM Plex Sans" charset="0"/>
            </a:endParaRPr>
          </a:p>
          <a:p>
            <a:pPr eaLnBrk="1" hangingPunct="1">
              <a:buFont typeface="Wingdings" charset="2"/>
              <a:buChar char="§"/>
            </a:pPr>
            <a:r>
              <a:rPr lang="en-US" altLang="x-none" sz="1600" b="1">
                <a:latin typeface="IBM Plex Sans" charset="0"/>
                <a:ea typeface="IBM Plex Sans" charset="0"/>
                <a:cs typeface="IBM Plex Sans" charset="0"/>
              </a:rPr>
              <a:t>Boosts effectiveness </a:t>
            </a:r>
            <a:r>
              <a:rPr lang="en-US" altLang="x-none" sz="1600">
                <a:latin typeface="IBM Plex Sans" charset="0"/>
                <a:ea typeface="IBM Plex Sans" charset="0"/>
                <a:cs typeface="IBM Plex Sans" charset="0"/>
              </a:rPr>
              <a:t>by analyzing more data sources with one intuitive interface </a:t>
            </a:r>
            <a:endParaRPr lang="en-US" altLang="en-US" sz="1600">
              <a:solidFill>
                <a:srgbClr val="508DCA"/>
              </a:solidFill>
              <a:latin typeface="IBM Plex Sans" charset="0"/>
              <a:ea typeface="IBM Plex Sans" charset="0"/>
              <a:cs typeface="IBM Plex Sans" charset="0"/>
            </a:endParaRPr>
          </a:p>
          <a:p>
            <a:pPr eaLnBrk="1" hangingPunct="1">
              <a:buFont typeface="Wingdings" charset="2"/>
              <a:buChar char="§"/>
            </a:pPr>
            <a:endParaRPr lang="en-US" altLang="x-none" sz="1600">
              <a:latin typeface="IBM Plex Sans" charset="0"/>
              <a:ea typeface="IBM Plex Sans" charset="0"/>
              <a:cs typeface="IBM Plex Sans" charset="0"/>
            </a:endParaRPr>
          </a:p>
          <a:p>
            <a:pPr eaLnBrk="1" hangingPunct="1">
              <a:buFont typeface="Wingdings" charset="2"/>
              <a:buChar char="§"/>
            </a:pPr>
            <a:endParaRPr lang="en-US" altLang="x-none" sz="1600">
              <a:latin typeface="IBM Plex Sans" charset="0"/>
              <a:ea typeface="IBM Plex Sans" charset="0"/>
              <a:cs typeface="IBM Plex Sans" charset="0"/>
            </a:endParaRPr>
          </a:p>
        </p:txBody>
      </p:sp>
      <p:sp>
        <p:nvSpPr>
          <p:cNvPr id="5" name="TextBox 4"/>
          <p:cNvSpPr txBox="1"/>
          <p:nvPr/>
        </p:nvSpPr>
        <p:spPr>
          <a:xfrm>
            <a:off x="430213" y="1544638"/>
            <a:ext cx="2371725" cy="4246562"/>
          </a:xfrm>
          <a:prstGeom prst="rect">
            <a:avLst/>
          </a:prstGeom>
          <a:noFill/>
        </p:spPr>
        <p:txBody>
          <a:bodyPr>
            <a:spAutoFit/>
          </a:bodyPr>
          <a:lstStyle/>
          <a:p>
            <a:pPr marL="285750" indent="-285750" eaLnBrk="1" fontAlgn="auto" hangingPunct="1">
              <a:spcBef>
                <a:spcPts val="0"/>
              </a:spcBef>
              <a:spcAft>
                <a:spcPts val="0"/>
              </a:spcAft>
              <a:buFont typeface="Arial" panose="020B0604020202020204" pitchFamily="34" charset="0"/>
              <a:buChar char="•"/>
              <a:defRPr/>
            </a:pPr>
            <a:r>
              <a:rPr lang="en-US" sz="1400" dirty="0">
                <a:solidFill>
                  <a:schemeClr val="bg1"/>
                </a:solidFill>
                <a:latin typeface="IBM Plex Sans" charset="0"/>
                <a:ea typeface="IBM Plex Sans" charset="0"/>
                <a:cs typeface="IBM Plex Sans" charset="0"/>
              </a:rPr>
              <a:t>IBM Watson Watson Natural Language Understanding</a:t>
            </a:r>
          </a:p>
          <a:p>
            <a:pPr marL="285750" indent="-285750" eaLnBrk="1" fontAlgn="auto" hangingPunct="1">
              <a:spcBef>
                <a:spcPts val="0"/>
              </a:spcBef>
              <a:spcAft>
                <a:spcPts val="0"/>
              </a:spcAft>
              <a:buFont typeface="Arial" panose="020B0604020202020204" pitchFamily="34" charset="0"/>
              <a:buChar char="•"/>
              <a:defRPr/>
            </a:pPr>
            <a:endParaRPr lang="en-US" sz="1400" dirty="0">
              <a:solidFill>
                <a:schemeClr val="bg1"/>
              </a:solidFill>
              <a:latin typeface="IBM Plex Sans" charset="0"/>
              <a:ea typeface="IBM Plex Sans" charset="0"/>
              <a:cs typeface="IBM Plex Sans" charset="0"/>
            </a:endParaRPr>
          </a:p>
          <a:p>
            <a:pPr marL="285750" indent="-285750" eaLnBrk="1" fontAlgn="auto" hangingPunct="1">
              <a:spcBef>
                <a:spcPts val="0"/>
              </a:spcBef>
              <a:spcAft>
                <a:spcPts val="0"/>
              </a:spcAft>
              <a:buFont typeface="Arial" panose="020B0604020202020204" pitchFamily="34" charset="0"/>
              <a:buChar char="•"/>
              <a:defRPr/>
            </a:pPr>
            <a:r>
              <a:rPr lang="en-US" sz="1400" dirty="0">
                <a:solidFill>
                  <a:schemeClr val="bg1"/>
                </a:solidFill>
                <a:latin typeface="IBM Plex Sans" charset="0"/>
                <a:ea typeface="IBM Plex Sans" charset="0"/>
                <a:cs typeface="IBM Plex Sans" charset="0"/>
              </a:rPr>
              <a:t>IBM Watson Discovery</a:t>
            </a:r>
          </a:p>
          <a:p>
            <a:pPr marL="285750" indent="-285750" eaLnBrk="1" fontAlgn="auto" hangingPunct="1">
              <a:spcBef>
                <a:spcPts val="0"/>
              </a:spcBef>
              <a:spcAft>
                <a:spcPts val="0"/>
              </a:spcAft>
              <a:buFont typeface="Arial" panose="020B0604020202020204" pitchFamily="34" charset="0"/>
              <a:buChar char="•"/>
              <a:defRPr/>
            </a:pPr>
            <a:endParaRPr lang="en-US" sz="1400" dirty="0">
              <a:solidFill>
                <a:schemeClr val="bg1"/>
              </a:solidFill>
              <a:latin typeface="IBM Plex Sans" charset="0"/>
              <a:ea typeface="IBM Plex Sans" charset="0"/>
              <a:cs typeface="IBM Plex Sans" charset="0"/>
            </a:endParaRPr>
          </a:p>
          <a:p>
            <a:pPr marL="285750" indent="-285750" eaLnBrk="1" fontAlgn="auto" hangingPunct="1">
              <a:spcBef>
                <a:spcPts val="0"/>
              </a:spcBef>
              <a:spcAft>
                <a:spcPts val="0"/>
              </a:spcAft>
              <a:buFont typeface="Arial" panose="020B0604020202020204" pitchFamily="34" charset="0"/>
              <a:buChar char="•"/>
              <a:defRPr/>
            </a:pPr>
            <a:r>
              <a:rPr lang="fr-FR" sz="1400" dirty="0">
                <a:solidFill>
                  <a:schemeClr val="bg1"/>
                </a:solidFill>
                <a:latin typeface="IBM Plex Sans" charset="0"/>
                <a:ea typeface="IBM Plex Sans" charset="0"/>
                <a:cs typeface="IBM Plex Sans" charset="0"/>
              </a:rPr>
              <a:t>IBM Watson Natural Language Classifier </a:t>
            </a:r>
          </a:p>
          <a:p>
            <a:pPr marL="285750" indent="-285750" eaLnBrk="1" fontAlgn="auto" hangingPunct="1">
              <a:spcBef>
                <a:spcPts val="0"/>
              </a:spcBef>
              <a:spcAft>
                <a:spcPts val="0"/>
              </a:spcAft>
              <a:buFont typeface="Arial" panose="020B0604020202020204" pitchFamily="34" charset="0"/>
              <a:buChar char="•"/>
              <a:defRPr/>
            </a:pPr>
            <a:endParaRPr lang="fr-FR" sz="1400" dirty="0">
              <a:solidFill>
                <a:schemeClr val="bg1"/>
              </a:solidFill>
              <a:latin typeface="IBM Plex Sans" charset="0"/>
              <a:ea typeface="IBM Plex Sans" charset="0"/>
              <a:cs typeface="IBM Plex Sans" charset="0"/>
            </a:endParaRPr>
          </a:p>
          <a:p>
            <a:pPr marL="285750" indent="-285750" eaLnBrk="1" fontAlgn="auto" hangingPunct="1">
              <a:spcBef>
                <a:spcPts val="0"/>
              </a:spcBef>
              <a:spcAft>
                <a:spcPts val="0"/>
              </a:spcAft>
              <a:buFont typeface="Arial" panose="020B0604020202020204" pitchFamily="34" charset="0"/>
              <a:buChar char="•"/>
              <a:defRPr/>
            </a:pPr>
            <a:r>
              <a:rPr lang="fr-FR" sz="1400" dirty="0">
                <a:solidFill>
                  <a:schemeClr val="bg1"/>
                </a:solidFill>
                <a:latin typeface="IBM Plex Sans" charset="0"/>
                <a:ea typeface="IBM Plex Sans" charset="0"/>
                <a:cs typeface="IBM Plex Sans" charset="0"/>
              </a:rPr>
              <a:t>IBM Watson Visual Recognition</a:t>
            </a:r>
          </a:p>
          <a:p>
            <a:pPr marL="285750" indent="-285750" eaLnBrk="1" fontAlgn="auto" hangingPunct="1">
              <a:spcBef>
                <a:spcPts val="0"/>
              </a:spcBef>
              <a:spcAft>
                <a:spcPts val="0"/>
              </a:spcAft>
              <a:buFont typeface="Arial" panose="020B0604020202020204" pitchFamily="34" charset="0"/>
              <a:buChar char="•"/>
              <a:defRPr/>
            </a:pPr>
            <a:endParaRPr lang="fr-FR" sz="1400" dirty="0">
              <a:solidFill>
                <a:schemeClr val="bg1"/>
              </a:solidFill>
              <a:latin typeface="IBM Plex Sans" charset="0"/>
              <a:ea typeface="IBM Plex Sans" charset="0"/>
              <a:cs typeface="IBM Plex Sans" charset="0"/>
            </a:endParaRPr>
          </a:p>
          <a:p>
            <a:pPr marL="285750" indent="-285750" eaLnBrk="1" fontAlgn="auto" hangingPunct="1">
              <a:spcBef>
                <a:spcPts val="0"/>
              </a:spcBef>
              <a:spcAft>
                <a:spcPts val="0"/>
              </a:spcAft>
              <a:buFont typeface="Arial" panose="020B0604020202020204" pitchFamily="34" charset="0"/>
              <a:buChar char="•"/>
              <a:defRPr/>
            </a:pPr>
            <a:r>
              <a:rPr lang="en-US" sz="1400" dirty="0">
                <a:solidFill>
                  <a:schemeClr val="bg1"/>
                </a:solidFill>
                <a:latin typeface="IBM Plex Sans" charset="0"/>
                <a:ea typeface="IBM Plex Sans" charset="0"/>
                <a:cs typeface="IBM Plex Sans" charset="0"/>
              </a:rPr>
              <a:t>IBM Watson Tone Analyzer</a:t>
            </a:r>
          </a:p>
          <a:p>
            <a:pPr marL="285750" indent="-285750" eaLnBrk="1" fontAlgn="auto" hangingPunct="1">
              <a:spcBef>
                <a:spcPts val="0"/>
              </a:spcBef>
              <a:spcAft>
                <a:spcPts val="0"/>
              </a:spcAft>
              <a:buFont typeface="Arial" panose="020B0604020202020204" pitchFamily="34" charset="0"/>
              <a:buChar char="•"/>
              <a:defRPr/>
            </a:pPr>
            <a:endParaRPr lang="en-US" sz="1400" dirty="0">
              <a:solidFill>
                <a:schemeClr val="bg1"/>
              </a:solidFill>
              <a:latin typeface="IBM Plex Sans" charset="0"/>
              <a:ea typeface="IBM Plex Sans" charset="0"/>
              <a:cs typeface="IBM Plex Sans" charset="0"/>
            </a:endParaRPr>
          </a:p>
          <a:p>
            <a:pPr marL="285750" indent="-285750" eaLnBrk="1" fontAlgn="auto" hangingPunct="1">
              <a:spcBef>
                <a:spcPts val="0"/>
              </a:spcBef>
              <a:spcAft>
                <a:spcPts val="0"/>
              </a:spcAft>
              <a:buFont typeface="Arial" panose="020B0604020202020204" pitchFamily="34" charset="0"/>
              <a:buChar char="•"/>
              <a:defRPr/>
            </a:pPr>
            <a:r>
              <a:rPr lang="en-US" sz="1400" dirty="0">
                <a:solidFill>
                  <a:schemeClr val="bg1"/>
                </a:solidFill>
                <a:latin typeface="IBM Plex Sans" charset="0"/>
                <a:ea typeface="IBM Plex Sans" charset="0"/>
                <a:cs typeface="IBM Plex Sans" charset="0"/>
              </a:rPr>
              <a:t>IBM Cloud</a:t>
            </a:r>
          </a:p>
          <a:p>
            <a:pPr marL="285750" indent="-285750" eaLnBrk="1" fontAlgn="auto" hangingPunct="1">
              <a:spcBef>
                <a:spcPts val="0"/>
              </a:spcBef>
              <a:spcAft>
                <a:spcPts val="0"/>
              </a:spcAft>
              <a:buFont typeface="Arial" panose="020B0604020202020204" pitchFamily="34" charset="0"/>
              <a:buChar char="•"/>
              <a:defRPr/>
            </a:pPr>
            <a:endParaRPr lang="en-US" sz="1400" dirty="0">
              <a:solidFill>
                <a:schemeClr val="bg1"/>
              </a:solidFill>
              <a:latin typeface="IBM Plex Sans" charset="0"/>
              <a:ea typeface="IBM Plex Sans" charset="0"/>
              <a:cs typeface="IBM Plex Sans" charset="0"/>
            </a:endParaRPr>
          </a:p>
          <a:p>
            <a:pPr marL="285750" indent="-285750" eaLnBrk="1" fontAlgn="auto" hangingPunct="1">
              <a:spcBef>
                <a:spcPts val="0"/>
              </a:spcBef>
              <a:spcAft>
                <a:spcPts val="0"/>
              </a:spcAft>
              <a:buFont typeface="Arial" panose="020B0604020202020204" pitchFamily="34" charset="0"/>
              <a:buChar char="•"/>
              <a:defRPr/>
            </a:pPr>
            <a:endParaRPr lang="en-US" sz="1400" dirty="0">
              <a:solidFill>
                <a:schemeClr val="bg1"/>
              </a:solidFill>
              <a:latin typeface="IBM Plex Sans" charset="0"/>
              <a:ea typeface="IBM Plex Sans" charset="0"/>
              <a:cs typeface="IBM Plex Sans" charset="0"/>
            </a:endParaRPr>
          </a:p>
          <a:p>
            <a:pPr eaLnBrk="1" fontAlgn="auto" hangingPunct="1">
              <a:spcBef>
                <a:spcPts val="0"/>
              </a:spcBef>
              <a:spcAft>
                <a:spcPts val="0"/>
              </a:spcAft>
              <a:defRPr/>
            </a:pPr>
            <a:endParaRPr lang="en-US" dirty="0">
              <a:solidFill>
                <a:schemeClr val="bg1"/>
              </a:solidFill>
              <a:latin typeface="IBM Plex Sans" charset="0"/>
              <a:ea typeface="IBM Plex Sans" charset="0"/>
              <a:cs typeface="IBM Plex Sans" charset="0"/>
            </a:endParaRPr>
          </a:p>
        </p:txBody>
      </p:sp>
      <p:sp>
        <p:nvSpPr>
          <p:cNvPr id="12297" name="TextBox 12"/>
          <p:cNvSpPr txBox="1">
            <a:spLocks noChangeArrowheads="1"/>
          </p:cNvSpPr>
          <p:nvPr/>
        </p:nvSpPr>
        <p:spPr bwMode="auto">
          <a:xfrm>
            <a:off x="330200" y="434975"/>
            <a:ext cx="2320925" cy="277813"/>
          </a:xfrm>
          <a:prstGeom prst="rect">
            <a:avLst/>
          </a:prstGeom>
          <a:solidFill>
            <a:srgbClr val="3F6F93"/>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defRPr>
            </a:lvl1pPr>
            <a:lvl2pPr marL="742950" indent="-285750">
              <a:defRPr>
                <a:solidFill>
                  <a:schemeClr val="tx1"/>
                </a:solidFill>
                <a:latin typeface="Calibri" charset="0"/>
              </a:defRPr>
            </a:lvl2pPr>
            <a:lvl3pPr marL="1143000" indent="-228600">
              <a:defRPr>
                <a:solidFill>
                  <a:schemeClr val="tx1"/>
                </a:solidFill>
                <a:latin typeface="Calibri" charset="0"/>
              </a:defRPr>
            </a:lvl3pPr>
            <a:lvl4pPr marL="1600200" indent="-228600">
              <a:defRPr>
                <a:solidFill>
                  <a:schemeClr val="tx1"/>
                </a:solidFill>
                <a:latin typeface="Calibri" charset="0"/>
              </a:defRPr>
            </a:lvl4pPr>
            <a:lvl5pPr marL="2057400" indent="-228600">
              <a:defRPr>
                <a:solidFill>
                  <a:schemeClr val="tx1"/>
                </a:solidFill>
                <a:latin typeface="Calibri" charset="0"/>
              </a:defRPr>
            </a:lvl5pPr>
            <a:lvl6pPr marL="2514600" indent="-228600" eaLnBrk="0" fontAlgn="base" hangingPunct="0">
              <a:spcBef>
                <a:spcPct val="0"/>
              </a:spcBef>
              <a:spcAft>
                <a:spcPct val="0"/>
              </a:spcAft>
              <a:defRPr>
                <a:solidFill>
                  <a:schemeClr val="tx1"/>
                </a:solidFill>
                <a:latin typeface="Calibri" charset="0"/>
              </a:defRPr>
            </a:lvl6pPr>
            <a:lvl7pPr marL="2971800" indent="-228600" eaLnBrk="0" fontAlgn="base" hangingPunct="0">
              <a:spcBef>
                <a:spcPct val="0"/>
              </a:spcBef>
              <a:spcAft>
                <a:spcPct val="0"/>
              </a:spcAft>
              <a:defRPr>
                <a:solidFill>
                  <a:schemeClr val="tx1"/>
                </a:solidFill>
                <a:latin typeface="Calibri" charset="0"/>
              </a:defRPr>
            </a:lvl7pPr>
            <a:lvl8pPr marL="3429000" indent="-228600" eaLnBrk="0" fontAlgn="base" hangingPunct="0">
              <a:spcBef>
                <a:spcPct val="0"/>
              </a:spcBef>
              <a:spcAft>
                <a:spcPct val="0"/>
              </a:spcAft>
              <a:defRPr>
                <a:solidFill>
                  <a:schemeClr val="tx1"/>
                </a:solidFill>
                <a:latin typeface="Calibri" charset="0"/>
              </a:defRPr>
            </a:lvl8pPr>
            <a:lvl9pPr marL="3886200" indent="-228600" eaLnBrk="0" fontAlgn="base" hangingPunct="0">
              <a:spcBef>
                <a:spcPct val="0"/>
              </a:spcBef>
              <a:spcAft>
                <a:spcPct val="0"/>
              </a:spcAft>
              <a:defRPr>
                <a:solidFill>
                  <a:schemeClr val="tx1"/>
                </a:solidFill>
                <a:latin typeface="Calibri" charset="0"/>
              </a:defRPr>
            </a:lvl9pPr>
          </a:lstStyle>
          <a:p>
            <a:pPr eaLnBrk="1" hangingPunct="1"/>
            <a:r>
              <a:rPr lang="en-US" altLang="x-none" sz="1200">
                <a:solidFill>
                  <a:schemeClr val="bg1"/>
                </a:solidFill>
                <a:latin typeface="IBM Plex Sans" charset="0"/>
                <a:ea typeface="IBM Plex Sans" charset="0"/>
                <a:cs typeface="IBM Plex Sans" charset="0"/>
              </a:rPr>
              <a:t>Industry: Marketing Research</a:t>
            </a:r>
          </a:p>
        </p:txBody>
      </p:sp>
      <p:pic>
        <p:nvPicPr>
          <p:cNvPr id="12298" name="Picture 2"/>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35300" y="317500"/>
            <a:ext cx="3952875" cy="2633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19088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a:t>Guiding Eyes</a:t>
            </a:r>
            <a:endParaRPr lang="en-US" dirty="0"/>
          </a:p>
        </p:txBody>
      </p:sp>
      <p:sp>
        <p:nvSpPr>
          <p:cNvPr id="6" name="TextBox 2"/>
          <p:cNvSpPr txBox="1">
            <a:spLocks noChangeArrowheads="1"/>
          </p:cNvSpPr>
          <p:nvPr/>
        </p:nvSpPr>
        <p:spPr bwMode="auto">
          <a:xfrm>
            <a:off x="3038358" y="2459133"/>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dirty="0">
                <a:solidFill>
                  <a:srgbClr val="508DCA"/>
                </a:solidFill>
              </a:rPr>
              <a:t>Company Description</a:t>
            </a:r>
          </a:p>
        </p:txBody>
      </p:sp>
      <p:sp>
        <p:nvSpPr>
          <p:cNvPr id="7" name="TextBox 4"/>
          <p:cNvSpPr txBox="1">
            <a:spLocks noChangeArrowheads="1"/>
          </p:cNvSpPr>
          <p:nvPr/>
        </p:nvSpPr>
        <p:spPr bwMode="auto">
          <a:xfrm>
            <a:off x="3039577" y="2811905"/>
            <a:ext cx="3952992" cy="1316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The demand for service animals to help visually-impaired people is perhaps higher today than ever before. So the question for Guiding Eyes for the Blind quickly became—How can we improve dog-graduation rates and increase our supply of qualified guide-dogs?</a:t>
            </a:r>
            <a:endParaRPr lang="en-US" altLang="en-US" sz="1000" dirty="0"/>
          </a:p>
        </p:txBody>
      </p:sp>
      <p:sp>
        <p:nvSpPr>
          <p:cNvPr id="8" name="TextBox 2"/>
          <p:cNvSpPr txBox="1">
            <a:spLocks noChangeArrowheads="1"/>
          </p:cNvSpPr>
          <p:nvPr/>
        </p:nvSpPr>
        <p:spPr bwMode="auto">
          <a:xfrm>
            <a:off x="7458041" y="290778"/>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Challenge</a:t>
            </a:r>
          </a:p>
        </p:txBody>
      </p:sp>
      <p:sp>
        <p:nvSpPr>
          <p:cNvPr id="9" name="TextBox 4"/>
          <p:cNvSpPr txBox="1">
            <a:spLocks noChangeArrowheads="1"/>
          </p:cNvSpPr>
          <p:nvPr/>
        </p:nvSpPr>
        <p:spPr bwMode="auto">
          <a:xfrm>
            <a:off x="7458041" y="641859"/>
            <a:ext cx="3954210" cy="127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Even with a rigorous 20-month training program at a cost of $50,000 for a single dog, training success rates had hovered around 30%. While Guiding Eyes had spent decades collecting detailed information about puppy raisers, trainers, dog genetic maps and medical records they never had an efficient way to analyze and utilize their data to improve success.</a:t>
            </a:r>
            <a:endParaRPr lang="en-US" altLang="en-US" sz="1000" dirty="0"/>
          </a:p>
        </p:txBody>
      </p:sp>
      <p:sp>
        <p:nvSpPr>
          <p:cNvPr id="10" name="TextBox 2"/>
          <p:cNvSpPr txBox="1">
            <a:spLocks noChangeArrowheads="1"/>
          </p:cNvSpPr>
          <p:nvPr/>
        </p:nvSpPr>
        <p:spPr bwMode="auto">
          <a:xfrm>
            <a:off x="7458041" y="2080201"/>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Benefits</a:t>
            </a:r>
          </a:p>
        </p:txBody>
      </p:sp>
      <p:sp>
        <p:nvSpPr>
          <p:cNvPr id="11" name="TextBox 4"/>
          <p:cNvSpPr txBox="1">
            <a:spLocks noChangeArrowheads="1"/>
          </p:cNvSpPr>
          <p:nvPr/>
        </p:nvSpPr>
        <p:spPr bwMode="auto">
          <a:xfrm>
            <a:off x="7458040" y="2437569"/>
            <a:ext cx="3954211" cy="1212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To Guiding Eyes, nothing is more important than matching a blind person to the right set of “eyes.”  With Watson, they can now use the massive amounts of data they collect to do just that.  </a:t>
            </a:r>
          </a:p>
          <a:p>
            <a:pPr>
              <a:spcBef>
                <a:spcPct val="0"/>
              </a:spcBef>
              <a:buClrTx/>
              <a:buNone/>
            </a:pPr>
            <a:endParaRPr lang="en-US" altLang="en-US" sz="1000" dirty="0"/>
          </a:p>
          <a:p>
            <a:pPr>
              <a:spcBef>
                <a:spcPct val="0"/>
              </a:spcBef>
              <a:buClrTx/>
              <a:buNone/>
            </a:pPr>
            <a:r>
              <a:rPr lang="en-US" altLang="en-US" sz="1000" dirty="0"/>
              <a:t>Working with Watson, Guiding Eyes anticipates dog graduation rates improving by at least 20%. This will enable training more </a:t>
            </a:r>
            <a:r>
              <a:rPr lang="en-US" altLang="en-US" sz="1000" dirty="0" err="1"/>
              <a:t>guilde</a:t>
            </a:r>
            <a:r>
              <a:rPr lang="en-US" altLang="en-US" sz="1000" dirty="0"/>
              <a:t> dogs to keep up with demand. </a:t>
            </a:r>
          </a:p>
          <a:p>
            <a:pPr eaLnBrk="1" hangingPunct="1">
              <a:spcBef>
                <a:spcPct val="0"/>
              </a:spcBef>
              <a:buClrTx/>
              <a:buFont typeface="Wingdings" charset="2"/>
              <a:buNone/>
            </a:pPr>
            <a:endParaRPr lang="en-US" altLang="en-US" sz="1000" dirty="0"/>
          </a:p>
          <a:p>
            <a:pPr eaLnBrk="1" hangingPunct="1">
              <a:spcBef>
                <a:spcPct val="0"/>
              </a:spcBef>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Tx/>
              <a:buNone/>
            </a:pPr>
            <a:endParaRPr lang="en-US" altLang="en-US" sz="1000" dirty="0"/>
          </a:p>
        </p:txBody>
      </p:sp>
      <p:sp>
        <p:nvSpPr>
          <p:cNvPr id="12" name="TextBox 4"/>
          <p:cNvSpPr txBox="1">
            <a:spLocks noChangeArrowheads="1"/>
          </p:cNvSpPr>
          <p:nvPr/>
        </p:nvSpPr>
        <p:spPr bwMode="auto">
          <a:xfrm>
            <a:off x="7458040" y="3902078"/>
            <a:ext cx="4433662" cy="2037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2400" dirty="0">
                <a:solidFill>
                  <a:srgbClr val="508DCA"/>
                </a:solidFill>
              </a:rPr>
              <a:t>How can you increase the number of qualified guide dogs?</a:t>
            </a:r>
            <a:endParaRPr lang="en-US" altLang="en-US" sz="2400" dirty="0">
              <a:solidFill>
                <a:srgbClr val="508DCA"/>
              </a:solidFill>
            </a:endParaRPr>
          </a:p>
        </p:txBody>
      </p:sp>
      <p:sp>
        <p:nvSpPr>
          <p:cNvPr id="14" name="TextBox 13"/>
          <p:cNvSpPr txBox="1"/>
          <p:nvPr/>
        </p:nvSpPr>
        <p:spPr>
          <a:xfrm>
            <a:off x="383906" y="2068661"/>
            <a:ext cx="2372357" cy="1446550"/>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Personality Insights</a:t>
            </a:r>
          </a:p>
          <a:p>
            <a:pPr marL="285750" indent="-285750">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Natural Language Classifier</a:t>
            </a:r>
          </a:p>
          <a:p>
            <a:endParaRPr lang="en-US" dirty="0">
              <a:solidFill>
                <a:schemeClr val="bg1"/>
              </a:solidFill>
            </a:endParaRPr>
          </a:p>
        </p:txBody>
      </p: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7139" y="298636"/>
            <a:ext cx="4113528" cy="1965578"/>
          </a:xfrm>
          <a:prstGeom prst="rect">
            <a:avLst/>
          </a:prstGeom>
        </p:spPr>
      </p:pic>
      <p:sp>
        <p:nvSpPr>
          <p:cNvPr id="13" name="TextBox 12"/>
          <p:cNvSpPr txBox="1"/>
          <p:nvPr/>
        </p:nvSpPr>
        <p:spPr>
          <a:xfrm>
            <a:off x="3035920" y="6201475"/>
            <a:ext cx="2744770" cy="523220"/>
          </a:xfrm>
          <a:prstGeom prst="rect">
            <a:avLst/>
          </a:prstGeom>
          <a:noFill/>
        </p:spPr>
        <p:txBody>
          <a:bodyPr wrap="square" rtlCol="0">
            <a:spAutoFit/>
          </a:bodyPr>
          <a:lstStyle/>
          <a:p>
            <a:r>
              <a:rPr lang="en-US" sz="1400" b="1" u="sng" dirty="0">
                <a:solidFill>
                  <a:srgbClr val="3F7093"/>
                </a:solidFill>
                <a:latin typeface="Arial Hebrew" charset="-79"/>
                <a:ea typeface="Arial Hebrew" charset="-79"/>
                <a:cs typeface="Arial Hebrew" charset="-79"/>
                <a:hlinkClick r:id="rId4"/>
              </a:rPr>
              <a:t>Case Study Link</a:t>
            </a:r>
            <a:endParaRPr lang="en-US" sz="1400" b="1" u="sng" dirty="0">
              <a:solidFill>
                <a:srgbClr val="3F7093"/>
              </a:solidFill>
              <a:latin typeface="Arial Hebrew" charset="-79"/>
              <a:ea typeface="Arial Hebrew" charset="-79"/>
              <a:cs typeface="Arial Hebrew" charset="-79"/>
            </a:endParaRPr>
          </a:p>
          <a:p>
            <a:r>
              <a:rPr lang="en-US" sz="1400" b="1" u="sng" dirty="0">
                <a:solidFill>
                  <a:srgbClr val="3F7093"/>
                </a:solidFill>
                <a:latin typeface="Arial Hebrew" charset="-79"/>
                <a:ea typeface="Arial Hebrew" charset="-79"/>
                <a:cs typeface="Arial Hebrew" charset="-79"/>
              </a:rPr>
              <a:t>Reference Profile Link</a:t>
            </a:r>
          </a:p>
        </p:txBody>
      </p:sp>
    </p:spTree>
    <p:extLst>
      <p:ext uri="{BB962C8B-B14F-4D97-AF65-F5344CB8AC3E}">
        <p14:creationId xmlns:p14="http://schemas.microsoft.com/office/powerpoint/2010/main" val="1829209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218" t="20654" r="5956" b="28494"/>
          <a:stretch/>
        </p:blipFill>
        <p:spPr>
          <a:xfrm>
            <a:off x="9813851" y="6191803"/>
            <a:ext cx="2019386" cy="464177"/>
          </a:xfrm>
          <a:prstGeom prst="rect">
            <a:avLst/>
          </a:prstGeom>
        </p:spPr>
      </p:pic>
      <p:cxnSp>
        <p:nvCxnSpPr>
          <p:cNvPr id="10" name="Straight Connector 9"/>
          <p:cNvCxnSpPr/>
          <p:nvPr/>
        </p:nvCxnSpPr>
        <p:spPr>
          <a:xfrm>
            <a:off x="7195462" y="287307"/>
            <a:ext cx="0" cy="642409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7" name="TextBox 2"/>
          <p:cNvSpPr txBox="1">
            <a:spLocks noChangeArrowheads="1"/>
          </p:cNvSpPr>
          <p:nvPr/>
        </p:nvSpPr>
        <p:spPr bwMode="auto">
          <a:xfrm>
            <a:off x="3038358" y="3287134"/>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dirty="0">
                <a:solidFill>
                  <a:srgbClr val="508DCA"/>
                </a:solidFill>
              </a:rPr>
              <a:t>Company Description</a:t>
            </a:r>
          </a:p>
        </p:txBody>
      </p:sp>
      <p:sp>
        <p:nvSpPr>
          <p:cNvPr id="18" name="TextBox 4"/>
          <p:cNvSpPr txBox="1">
            <a:spLocks noChangeArrowheads="1"/>
          </p:cNvSpPr>
          <p:nvPr/>
        </p:nvSpPr>
        <p:spPr bwMode="auto">
          <a:xfrm>
            <a:off x="3038358" y="3701500"/>
            <a:ext cx="3952992" cy="1316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The Centers of Arts, Culture and Tourism (CACT) of Lanzarote—or, in Spanish, </a:t>
            </a:r>
            <a:r>
              <a:rPr lang="en-US" sz="1000" dirty="0" err="1"/>
              <a:t>Centros</a:t>
            </a:r>
            <a:r>
              <a:rPr lang="en-US" sz="1000" dirty="0"/>
              <a:t> de Arte, </a:t>
            </a:r>
            <a:r>
              <a:rPr lang="en-US" sz="1000" dirty="0" err="1"/>
              <a:t>Cultura</a:t>
            </a:r>
            <a:r>
              <a:rPr lang="en-US" sz="1000" dirty="0"/>
              <a:t> y </a:t>
            </a:r>
            <a:r>
              <a:rPr lang="en-US" sz="1000" dirty="0" err="1"/>
              <a:t>Turismo</a:t>
            </a:r>
            <a:r>
              <a:rPr lang="en-US" sz="1000" dirty="0"/>
              <a:t> de Lanzarote—is one of three public organizations that manage tourism on the easternmost island of the Canary Islands. In 2005, the Lanzarote Island Council appointed a public local business entity, </a:t>
            </a:r>
            <a:r>
              <a:rPr lang="en-US" sz="1000" dirty="0" err="1"/>
              <a:t>Ente</a:t>
            </a:r>
            <a:r>
              <a:rPr lang="en-US" sz="1000" dirty="0"/>
              <a:t> </a:t>
            </a:r>
            <a:r>
              <a:rPr lang="en-US" sz="1000" dirty="0" err="1"/>
              <a:t>Público</a:t>
            </a:r>
            <a:r>
              <a:rPr lang="en-US" sz="1000" dirty="0"/>
              <a:t> </a:t>
            </a:r>
            <a:r>
              <a:rPr lang="en-US" sz="1000" dirty="0" err="1"/>
              <a:t>Empresarial</a:t>
            </a:r>
            <a:r>
              <a:rPr lang="en-US" sz="1000" dirty="0"/>
              <a:t> Local (EPEL), to operate the centers. Referred to as EPEL-CACT, the Las Palmas, Spain-based organization strives to highlight and protect the island’s natural beauty by promoting tourism and channeling the profits into public works.</a:t>
            </a:r>
            <a:endParaRPr lang="en-US" altLang="en-US" sz="1000" dirty="0"/>
          </a:p>
        </p:txBody>
      </p:sp>
      <p:sp>
        <p:nvSpPr>
          <p:cNvPr id="20" name="Rectangle 19"/>
          <p:cNvSpPr/>
          <p:nvPr/>
        </p:nvSpPr>
        <p:spPr>
          <a:xfrm>
            <a:off x="283758" y="304203"/>
            <a:ext cx="2586039" cy="6304417"/>
          </a:xfrm>
          <a:prstGeom prst="rect">
            <a:avLst/>
          </a:prstGeom>
          <a:solidFill>
            <a:srgbClr val="3F7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
          <p:cNvSpPr txBox="1">
            <a:spLocks noChangeArrowheads="1"/>
          </p:cNvSpPr>
          <p:nvPr/>
        </p:nvSpPr>
        <p:spPr bwMode="auto">
          <a:xfrm>
            <a:off x="386539" y="710938"/>
            <a:ext cx="219075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sz="1800" b="1" dirty="0">
                <a:solidFill>
                  <a:schemeClr val="bg1"/>
                </a:solidFill>
              </a:rPr>
              <a:t>EPEL </a:t>
            </a:r>
            <a:r>
              <a:rPr lang="mr-IN" altLang="en-US" sz="1800" b="1" dirty="0">
                <a:solidFill>
                  <a:schemeClr val="bg1"/>
                </a:solidFill>
              </a:rPr>
              <a:t>–</a:t>
            </a:r>
            <a:r>
              <a:rPr lang="en-US" altLang="en-US" sz="1800" b="1" dirty="0">
                <a:solidFill>
                  <a:schemeClr val="bg1"/>
                </a:solidFill>
              </a:rPr>
              <a:t> Centers of Arts, Culture, and Tourism of Lanzarote</a:t>
            </a:r>
          </a:p>
        </p:txBody>
      </p:sp>
      <p:sp>
        <p:nvSpPr>
          <p:cNvPr id="30" name="TextBox 2"/>
          <p:cNvSpPr txBox="1">
            <a:spLocks noChangeArrowheads="1"/>
          </p:cNvSpPr>
          <p:nvPr/>
        </p:nvSpPr>
        <p:spPr bwMode="auto">
          <a:xfrm>
            <a:off x="7458041" y="290778"/>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Challenge</a:t>
            </a:r>
          </a:p>
        </p:txBody>
      </p:sp>
      <p:sp>
        <p:nvSpPr>
          <p:cNvPr id="31" name="TextBox 4"/>
          <p:cNvSpPr txBox="1">
            <a:spLocks noChangeArrowheads="1"/>
          </p:cNvSpPr>
          <p:nvPr/>
        </p:nvSpPr>
        <p:spPr bwMode="auto">
          <a:xfrm>
            <a:off x="7458041" y="641859"/>
            <a:ext cx="3954210" cy="127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With an economy based on tourism, the island of Lanzarote knows how important it is to invest in the visitor experience. But the island had few resources for tourists, making it difficult for them to plan their itineraries and find local attractions. Aiming to delight its visitors and strengthen its global reputation as a holiday hotspot, EPEL-CACT wanted to deliver the equivalent of a personal concierge, helping each person fully experience Lanzarote.</a:t>
            </a:r>
            <a:endParaRPr lang="en-US" altLang="en-US" sz="1000" dirty="0"/>
          </a:p>
        </p:txBody>
      </p:sp>
      <p:sp>
        <p:nvSpPr>
          <p:cNvPr id="32" name="TextBox 2"/>
          <p:cNvSpPr txBox="1">
            <a:spLocks noChangeArrowheads="1"/>
          </p:cNvSpPr>
          <p:nvPr/>
        </p:nvSpPr>
        <p:spPr bwMode="auto">
          <a:xfrm>
            <a:off x="7458041" y="1723987"/>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a:solidFill>
                  <a:srgbClr val="508DCA"/>
                </a:solidFill>
              </a:rPr>
              <a:t>Business Solution</a:t>
            </a:r>
            <a:endParaRPr lang="en-US" altLang="en-US" dirty="0">
              <a:solidFill>
                <a:srgbClr val="508DCA"/>
              </a:solidFill>
            </a:endParaRPr>
          </a:p>
        </p:txBody>
      </p:sp>
      <p:sp>
        <p:nvSpPr>
          <p:cNvPr id="33" name="TextBox 4"/>
          <p:cNvSpPr txBox="1">
            <a:spLocks noChangeArrowheads="1"/>
          </p:cNvSpPr>
          <p:nvPr/>
        </p:nvSpPr>
        <p:spPr bwMode="auto">
          <a:xfrm>
            <a:off x="7458040" y="2053656"/>
            <a:ext cx="3954211" cy="109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EPEL-CACT is using a cognitive mobile app to give tourists a personalized, fully immersive tour of Lanzarote, using their own tastes and preferences as a guide. The app uses natural language processing to converse with the user and understand the intent behind the words. Learning from each interaction, the app offers individually tailored, location-based recommendations—pointing history buffs to museums, for example, or outdoor types to hiking trails.</a:t>
            </a:r>
            <a:endParaRPr lang="en-US" altLang="en-US" sz="1000" dirty="0"/>
          </a:p>
          <a:p>
            <a:pPr eaLnBrk="1" hangingPunct="1">
              <a:spcBef>
                <a:spcPct val="0"/>
              </a:spcBef>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Tx/>
              <a:buNone/>
            </a:pPr>
            <a:endParaRPr lang="en-US" altLang="en-US" sz="1000" dirty="0"/>
          </a:p>
        </p:txBody>
      </p:sp>
      <p:sp>
        <p:nvSpPr>
          <p:cNvPr id="19" name="TextBox 4"/>
          <p:cNvSpPr txBox="1">
            <a:spLocks noChangeArrowheads="1"/>
          </p:cNvSpPr>
          <p:nvPr/>
        </p:nvSpPr>
        <p:spPr bwMode="auto">
          <a:xfrm>
            <a:off x="493307" y="490316"/>
            <a:ext cx="1543805" cy="143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buClrTx/>
              <a:buFont typeface="Wingdings" charset="2"/>
              <a:buNone/>
            </a:pPr>
            <a:r>
              <a:rPr lang="en-US" altLang="en-US" sz="1000" dirty="0">
                <a:solidFill>
                  <a:schemeClr val="bg1"/>
                </a:solidFill>
              </a:rPr>
              <a:t>Case Study</a:t>
            </a:r>
          </a:p>
        </p:txBody>
      </p:sp>
      <p:cxnSp>
        <p:nvCxnSpPr>
          <p:cNvPr id="60" name="Straight Connector 59"/>
          <p:cNvCxnSpPr/>
          <p:nvPr/>
        </p:nvCxnSpPr>
        <p:spPr>
          <a:xfrm>
            <a:off x="437744" y="659801"/>
            <a:ext cx="756221" cy="0"/>
          </a:xfrm>
          <a:prstGeom prst="line">
            <a:avLst/>
          </a:prstGeom>
          <a:ln w="19050">
            <a:solidFill>
              <a:srgbClr val="6ABAFC"/>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7381841" y="3701500"/>
            <a:ext cx="445139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7" name="TextBox 4"/>
          <p:cNvSpPr txBox="1">
            <a:spLocks noChangeArrowheads="1"/>
          </p:cNvSpPr>
          <p:nvPr/>
        </p:nvSpPr>
        <p:spPr bwMode="auto">
          <a:xfrm>
            <a:off x="7458040" y="5129350"/>
            <a:ext cx="4433662" cy="2037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fontAlgn="base">
              <a:buNone/>
            </a:pPr>
            <a:r>
              <a:rPr lang="en-US" dirty="0">
                <a:solidFill>
                  <a:srgbClr val="4F8DCA"/>
                </a:solidFill>
              </a:rPr>
              <a:t>“Cognitive computing is transforming tourism, helping visitors experience more local food, culture, history and nature.” </a:t>
            </a:r>
          </a:p>
          <a:p>
            <a:pPr algn="r" fontAlgn="base">
              <a:buNone/>
            </a:pPr>
            <a:r>
              <a:rPr lang="en-US" sz="1400" dirty="0">
                <a:solidFill>
                  <a:srgbClr val="4F8DCA"/>
                </a:solidFill>
              </a:rPr>
              <a:t>— Jose Juan Lorenzo, CEO of EPEL – CACT</a:t>
            </a:r>
          </a:p>
        </p:txBody>
      </p:sp>
      <p:sp>
        <p:nvSpPr>
          <p:cNvPr id="26" name="TextBox 25"/>
          <p:cNvSpPr txBox="1">
            <a:spLocks noChangeArrowheads="1"/>
          </p:cNvSpPr>
          <p:nvPr/>
        </p:nvSpPr>
        <p:spPr bwMode="auto">
          <a:xfrm>
            <a:off x="7399575" y="3152521"/>
            <a:ext cx="4910716" cy="874312"/>
          </a:xfrm>
          <a:prstGeom prst="rect">
            <a:avLst/>
          </a:prstGeom>
          <a:solidFill>
            <a:schemeClr val="bg1"/>
          </a:solidFill>
          <a:ln>
            <a:noFill/>
          </a:ln>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lnSpc>
                <a:spcPts val="1050"/>
              </a:lnSpc>
              <a:spcBef>
                <a:spcPct val="0"/>
              </a:spcBef>
              <a:spcAft>
                <a:spcPts val="500"/>
              </a:spcAft>
              <a:buClrTx/>
              <a:buFontTx/>
              <a:buNone/>
            </a:pPr>
            <a:endParaRPr lang="en-US" altLang="en-US" sz="1000" dirty="0"/>
          </a:p>
        </p:txBody>
      </p:sp>
      <p:sp>
        <p:nvSpPr>
          <p:cNvPr id="22" name="TextBox 2"/>
          <p:cNvSpPr txBox="1">
            <a:spLocks noChangeArrowheads="1"/>
          </p:cNvSpPr>
          <p:nvPr/>
        </p:nvSpPr>
        <p:spPr bwMode="auto">
          <a:xfrm>
            <a:off x="7458040" y="3160799"/>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Benefits</a:t>
            </a:r>
          </a:p>
        </p:txBody>
      </p:sp>
      <p:sp>
        <p:nvSpPr>
          <p:cNvPr id="23" name="TextBox 4"/>
          <p:cNvSpPr txBox="1">
            <a:spLocks noChangeArrowheads="1"/>
          </p:cNvSpPr>
          <p:nvPr/>
        </p:nvSpPr>
        <p:spPr bwMode="auto">
          <a:xfrm>
            <a:off x="7458040" y="3515483"/>
            <a:ext cx="3954211" cy="1091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200" dirty="0"/>
              <a:t>Created a competitive advantage for Lanzarote and </a:t>
            </a:r>
            <a:r>
              <a:rPr lang="en-US" sz="1200" b="1" dirty="0"/>
              <a:t>set new standards for tourism </a:t>
            </a:r>
            <a:r>
              <a:rPr lang="en-US" sz="1200" dirty="0"/>
              <a:t>worldwide</a:t>
            </a:r>
          </a:p>
          <a:p>
            <a:pPr>
              <a:spcBef>
                <a:spcPct val="0"/>
              </a:spcBef>
              <a:buClrTx/>
              <a:buNone/>
            </a:pPr>
            <a:endParaRPr lang="en-US" sz="1200" dirty="0"/>
          </a:p>
          <a:p>
            <a:pPr>
              <a:spcBef>
                <a:spcPct val="0"/>
              </a:spcBef>
              <a:buClrTx/>
              <a:buNone/>
            </a:pPr>
            <a:r>
              <a:rPr lang="en-US" sz="1200" dirty="0"/>
              <a:t>Expected to attract </a:t>
            </a:r>
            <a:r>
              <a:rPr lang="en-US" sz="1200" b="1" dirty="0"/>
              <a:t>increasing numbers </a:t>
            </a:r>
            <a:r>
              <a:rPr lang="en-US" sz="1200" dirty="0"/>
              <a:t>of tourists from around the world and </a:t>
            </a:r>
            <a:r>
              <a:rPr lang="en-US" sz="1200" b="1" dirty="0"/>
              <a:t>increase satisfaction </a:t>
            </a:r>
            <a:br>
              <a:rPr lang="en-US" sz="1200" dirty="0"/>
            </a:br>
            <a:br>
              <a:rPr lang="en-US" sz="1200" dirty="0"/>
            </a:br>
            <a:r>
              <a:rPr lang="en-US" sz="1200" dirty="0"/>
              <a:t>Established a feedback mechanism whereby the island can continue to </a:t>
            </a:r>
            <a:r>
              <a:rPr lang="en-US" sz="1200" b="1" dirty="0"/>
              <a:t>make improvements that matter</a:t>
            </a:r>
            <a:r>
              <a:rPr lang="en-US" sz="1200" dirty="0"/>
              <a:t> </a:t>
            </a:r>
            <a:endParaRPr lang="en-US" altLang="en-US" sz="1200" dirty="0"/>
          </a:p>
          <a:p>
            <a:pPr eaLnBrk="1" hangingPunct="1">
              <a:lnSpc>
                <a:spcPts val="1050"/>
              </a:lnSpc>
              <a:spcBef>
                <a:spcPct val="0"/>
              </a:spcBef>
              <a:spcAft>
                <a:spcPts val="500"/>
              </a:spcAft>
              <a:buClrTx/>
              <a:buFont typeface="Wingdings" charset="2"/>
              <a:buNone/>
            </a:pPr>
            <a:endParaRPr lang="en-US" altLang="en-US" sz="1200" dirty="0"/>
          </a:p>
          <a:p>
            <a:pPr eaLnBrk="1" hangingPunct="1">
              <a:lnSpc>
                <a:spcPts val="1050"/>
              </a:lnSpc>
              <a:spcBef>
                <a:spcPct val="0"/>
              </a:spcBef>
              <a:spcAft>
                <a:spcPts val="500"/>
              </a:spcAft>
              <a:buClrTx/>
              <a:buFontTx/>
              <a:buNone/>
            </a:pPr>
            <a:endParaRPr lang="en-US" altLang="en-US" sz="1200" dirty="0"/>
          </a:p>
        </p:txBody>
      </p:sp>
      <p:sp>
        <p:nvSpPr>
          <p:cNvPr id="24" name="TextBox 23"/>
          <p:cNvSpPr txBox="1"/>
          <p:nvPr/>
        </p:nvSpPr>
        <p:spPr>
          <a:xfrm>
            <a:off x="386539" y="2172864"/>
            <a:ext cx="2372357" cy="2893100"/>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Cloud</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Natural Language Classifier</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Speech to Text</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Text to Speech</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Discovery</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Mobile Push Notification</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Presence Insights</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WebSphere Application Server</a:t>
            </a:r>
          </a:p>
        </p:txBody>
      </p:sp>
      <p:sp>
        <p:nvSpPr>
          <p:cNvPr id="25" name="TextBox 24"/>
          <p:cNvSpPr txBox="1"/>
          <p:nvPr/>
        </p:nvSpPr>
        <p:spPr>
          <a:xfrm>
            <a:off x="3035920" y="6201475"/>
            <a:ext cx="2744770" cy="523220"/>
          </a:xfrm>
          <a:prstGeom prst="rect">
            <a:avLst/>
          </a:prstGeom>
          <a:noFill/>
        </p:spPr>
        <p:txBody>
          <a:bodyPr wrap="square" rtlCol="0">
            <a:spAutoFit/>
          </a:bodyPr>
          <a:lstStyle/>
          <a:p>
            <a:r>
              <a:rPr lang="en-US" sz="1400" b="1" u="sng" dirty="0">
                <a:solidFill>
                  <a:srgbClr val="3F7093"/>
                </a:solidFill>
                <a:latin typeface="Arial Hebrew" charset="-79"/>
                <a:ea typeface="Arial Hebrew" charset="-79"/>
                <a:cs typeface="Arial Hebrew" charset="-79"/>
                <a:hlinkClick r:id="rId3"/>
              </a:rPr>
              <a:t>Case Study Link</a:t>
            </a:r>
            <a:endParaRPr lang="en-US" sz="1400" b="1" u="sng" dirty="0">
              <a:solidFill>
                <a:srgbClr val="3F7093"/>
              </a:solidFill>
              <a:latin typeface="Arial Hebrew" charset="-79"/>
              <a:ea typeface="Arial Hebrew" charset="-79"/>
              <a:cs typeface="Arial Hebrew" charset="-79"/>
            </a:endParaRPr>
          </a:p>
          <a:p>
            <a:r>
              <a:rPr lang="en-US" sz="1400" b="1" u="sng" dirty="0">
                <a:solidFill>
                  <a:srgbClr val="3F7093"/>
                </a:solidFill>
                <a:latin typeface="Arial Hebrew" charset="-79"/>
                <a:ea typeface="Arial Hebrew" charset="-79"/>
                <a:cs typeface="Arial Hebrew" charset="-79"/>
                <a:hlinkClick r:id="rId4"/>
              </a:rPr>
              <a:t>Reference Profile Link</a:t>
            </a:r>
            <a:endParaRPr lang="en-US" sz="1400" b="1" u="sng" dirty="0">
              <a:solidFill>
                <a:srgbClr val="3F7093"/>
              </a:solidFill>
              <a:latin typeface="Arial Hebrew" charset="-79"/>
              <a:ea typeface="Arial Hebrew" charset="-79"/>
              <a:cs typeface="Arial Hebrew" charset="-79"/>
            </a:endParaRPr>
          </a:p>
        </p:txBody>
      </p:sp>
      <p:pic>
        <p:nvPicPr>
          <p:cNvPr id="27" name="Shape 9281" descr="foto_03.jpg"/>
          <p:cNvPicPr preferRelativeResize="0"/>
          <p:nvPr/>
        </p:nvPicPr>
        <p:blipFill rotWithShape="1">
          <a:blip r:embed="rId5">
            <a:alphaModFix/>
          </a:blip>
          <a:srcRect/>
          <a:stretch/>
        </p:blipFill>
        <p:spPr>
          <a:xfrm>
            <a:off x="2972578" y="332684"/>
            <a:ext cx="4029293" cy="2725825"/>
          </a:xfrm>
          <a:prstGeom prst="rect">
            <a:avLst/>
          </a:prstGeom>
          <a:noFill/>
          <a:ln>
            <a:noFill/>
          </a:ln>
        </p:spPr>
      </p:pic>
    </p:spTree>
    <p:extLst>
      <p:ext uri="{BB962C8B-B14F-4D97-AF65-F5344CB8AC3E}">
        <p14:creationId xmlns:p14="http://schemas.microsoft.com/office/powerpoint/2010/main" val="1238457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Orreco</a:t>
            </a:r>
            <a:endParaRPr lang="en-US" dirty="0"/>
          </a:p>
        </p:txBody>
      </p:sp>
      <p:sp>
        <p:nvSpPr>
          <p:cNvPr id="3" name="TextBox 2"/>
          <p:cNvSpPr txBox="1">
            <a:spLocks noChangeArrowheads="1"/>
          </p:cNvSpPr>
          <p:nvPr/>
        </p:nvSpPr>
        <p:spPr bwMode="auto">
          <a:xfrm>
            <a:off x="3035920" y="2997710"/>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dirty="0">
                <a:solidFill>
                  <a:srgbClr val="508DCA"/>
                </a:solidFill>
              </a:rPr>
              <a:t>Company Description</a:t>
            </a:r>
          </a:p>
        </p:txBody>
      </p:sp>
      <p:sp>
        <p:nvSpPr>
          <p:cNvPr id="4" name="TextBox 3"/>
          <p:cNvSpPr txBox="1">
            <a:spLocks noChangeArrowheads="1"/>
          </p:cNvSpPr>
          <p:nvPr/>
        </p:nvSpPr>
        <p:spPr bwMode="auto">
          <a:xfrm>
            <a:off x="3037139" y="3350482"/>
            <a:ext cx="3960562" cy="1831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Founded in 2010 in </a:t>
            </a:r>
            <a:r>
              <a:rPr lang="en-US" sz="1000" dirty="0" err="1"/>
              <a:t>Sligo</a:t>
            </a:r>
            <a:r>
              <a:rPr lang="en-US" sz="1000" dirty="0"/>
              <a:t>, Ireland, </a:t>
            </a:r>
            <a:r>
              <a:rPr lang="en-US" sz="1000" dirty="0" err="1"/>
              <a:t>Orreco</a:t>
            </a:r>
            <a:r>
              <a:rPr lang="en-US" sz="1000" dirty="0"/>
              <a:t> is a sports and data science company specializing in professional sports. Its first-of-a-kind learning and cognitive coaching platform helps Olympic and professional athletes avoid injury and maximize performance by recommending personalized training regimens based on deep analysis of structured and unstructured data. The company has worked with more than 1,500 athletes in various major sports leagues, including Major League Baseball (MLB), the National Hockey League (NHL), Britain’s Premier League and the Professional Golf Association (PGA) and has renewed contracts with National Basketball Association franchises.</a:t>
            </a:r>
            <a:endParaRPr lang="en-US" altLang="en-US" sz="1000" dirty="0"/>
          </a:p>
        </p:txBody>
      </p:sp>
      <p:sp>
        <p:nvSpPr>
          <p:cNvPr id="5" name="TextBox 2"/>
          <p:cNvSpPr txBox="1">
            <a:spLocks noChangeArrowheads="1"/>
          </p:cNvSpPr>
          <p:nvPr/>
        </p:nvSpPr>
        <p:spPr bwMode="auto">
          <a:xfrm>
            <a:off x="7458041" y="290778"/>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Challenge</a:t>
            </a:r>
          </a:p>
        </p:txBody>
      </p:sp>
      <p:sp>
        <p:nvSpPr>
          <p:cNvPr id="6" name="TextBox 4"/>
          <p:cNvSpPr txBox="1">
            <a:spLocks noChangeArrowheads="1"/>
          </p:cNvSpPr>
          <p:nvPr/>
        </p:nvSpPr>
        <p:spPr bwMode="auto">
          <a:xfrm>
            <a:off x="7458041" y="641859"/>
            <a:ext cx="3954210" cy="127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To help elite athletes optimize training and performance,</a:t>
            </a:r>
          </a:p>
          <a:p>
            <a:pPr>
              <a:spcBef>
                <a:spcPct val="0"/>
              </a:spcBef>
              <a:buClrTx/>
              <a:buNone/>
            </a:pPr>
            <a:r>
              <a:rPr lang="en-US" sz="1000" dirty="0" err="1"/>
              <a:t>Orreco</a:t>
            </a:r>
            <a:r>
              <a:rPr lang="en-US" sz="1000" dirty="0"/>
              <a:t> sought a platform that could analyze</a:t>
            </a:r>
          </a:p>
          <a:p>
            <a:pPr>
              <a:spcBef>
                <a:spcPct val="0"/>
              </a:spcBef>
              <a:buClrTx/>
              <a:buNone/>
            </a:pPr>
            <a:r>
              <a:rPr lang="en-US" sz="1000" dirty="0"/>
              <a:t>physiological and biomarker data and deliver</a:t>
            </a:r>
          </a:p>
          <a:p>
            <a:pPr>
              <a:spcBef>
                <a:spcPct val="0"/>
              </a:spcBef>
              <a:buClrTx/>
              <a:buNone/>
            </a:pPr>
            <a:r>
              <a:rPr lang="en-US" sz="1000" dirty="0"/>
              <a:t>actionable recommendations for improvement.</a:t>
            </a:r>
            <a:endParaRPr lang="en-US" altLang="en-US" sz="1000" dirty="0"/>
          </a:p>
        </p:txBody>
      </p:sp>
      <p:sp>
        <p:nvSpPr>
          <p:cNvPr id="7" name="TextBox 2"/>
          <p:cNvSpPr txBox="1">
            <a:spLocks noChangeArrowheads="1"/>
          </p:cNvSpPr>
          <p:nvPr/>
        </p:nvSpPr>
        <p:spPr bwMode="auto">
          <a:xfrm>
            <a:off x="7458041" y="2080201"/>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Benefits</a:t>
            </a:r>
          </a:p>
        </p:txBody>
      </p:sp>
      <p:sp>
        <p:nvSpPr>
          <p:cNvPr id="8" name="TextBox 4"/>
          <p:cNvSpPr txBox="1">
            <a:spLocks noChangeArrowheads="1"/>
          </p:cNvSpPr>
          <p:nvPr/>
        </p:nvSpPr>
        <p:spPr bwMode="auto">
          <a:xfrm>
            <a:off x="7458040" y="2437569"/>
            <a:ext cx="3954211" cy="1212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Using IBM Watson APIs, the company built</a:t>
            </a:r>
          </a:p>
          <a:p>
            <a:pPr>
              <a:spcBef>
                <a:spcPct val="0"/>
              </a:spcBef>
              <a:buClrTx/>
              <a:buNone/>
            </a:pPr>
            <a:r>
              <a:rPr lang="en-US" sz="1000" dirty="0"/>
              <a:t>the world’s first cognitive solution for sports that</a:t>
            </a:r>
          </a:p>
          <a:p>
            <a:pPr>
              <a:spcBef>
                <a:spcPct val="0"/>
              </a:spcBef>
              <a:buClrTx/>
              <a:buNone/>
            </a:pPr>
            <a:r>
              <a:rPr lang="en-US" sz="1000" dirty="0"/>
              <a:t>helps athletes predict injury risk and readiness</a:t>
            </a:r>
          </a:p>
          <a:p>
            <a:pPr>
              <a:spcBef>
                <a:spcPct val="0"/>
              </a:spcBef>
              <a:buClrTx/>
              <a:buNone/>
            </a:pPr>
            <a:r>
              <a:rPr lang="en-US" sz="1000" dirty="0"/>
              <a:t>to perform. The platform analyzes unstructured</a:t>
            </a:r>
          </a:p>
          <a:p>
            <a:pPr>
              <a:spcBef>
                <a:spcPct val="0"/>
              </a:spcBef>
              <a:buClrTx/>
              <a:buNone/>
            </a:pPr>
            <a:r>
              <a:rPr lang="en-US" sz="1000" dirty="0"/>
              <a:t>data, enabling coaches to ask </a:t>
            </a:r>
            <a:r>
              <a:rPr lang="en-US" sz="1000" dirty="0" err="1"/>
              <a:t>performancerelated</a:t>
            </a:r>
            <a:endParaRPr lang="en-US" sz="1000" dirty="0"/>
          </a:p>
          <a:p>
            <a:pPr>
              <a:spcBef>
                <a:spcPct val="0"/>
              </a:spcBef>
              <a:buClrTx/>
              <a:buNone/>
            </a:pPr>
            <a:r>
              <a:rPr lang="en-US" sz="1000" dirty="0"/>
              <a:t>questions and receive evidence-based</a:t>
            </a:r>
          </a:p>
          <a:p>
            <a:pPr>
              <a:spcBef>
                <a:spcPct val="0"/>
              </a:spcBef>
              <a:buClrTx/>
              <a:buNone/>
            </a:pPr>
            <a:r>
              <a:rPr lang="en-US" sz="1000" dirty="0"/>
              <a:t>answers that reveal insights into how players</a:t>
            </a:r>
          </a:p>
          <a:p>
            <a:pPr>
              <a:spcBef>
                <a:spcPct val="0"/>
              </a:spcBef>
              <a:buClrTx/>
              <a:buNone/>
            </a:pPr>
            <a:r>
              <a:rPr lang="en-US" sz="1000" dirty="0"/>
              <a:t>can improve performance.</a:t>
            </a:r>
            <a:endParaRPr lang="en-US" altLang="en-US" sz="1000" dirty="0"/>
          </a:p>
          <a:p>
            <a:pPr eaLnBrk="1" hangingPunct="1">
              <a:spcBef>
                <a:spcPct val="0"/>
              </a:spcBef>
              <a:buClrTx/>
              <a:buFont typeface="Wingdings" charset="2"/>
              <a:buNone/>
            </a:pPr>
            <a:endParaRPr lang="en-US" altLang="en-US" sz="1000" dirty="0"/>
          </a:p>
          <a:p>
            <a:pPr eaLnBrk="1" hangingPunct="1">
              <a:spcBef>
                <a:spcPct val="0"/>
              </a:spcBef>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Tx/>
              <a:buNone/>
            </a:pPr>
            <a:endParaRPr lang="en-US" altLang="en-US" sz="1000" dirty="0"/>
          </a:p>
        </p:txBody>
      </p:sp>
      <p:sp>
        <p:nvSpPr>
          <p:cNvPr id="9" name="TextBox 4"/>
          <p:cNvSpPr txBox="1">
            <a:spLocks noChangeArrowheads="1"/>
          </p:cNvSpPr>
          <p:nvPr/>
        </p:nvSpPr>
        <p:spPr bwMode="auto">
          <a:xfrm>
            <a:off x="7458040" y="3902078"/>
            <a:ext cx="4433662" cy="22320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2400" dirty="0">
                <a:solidFill>
                  <a:srgbClr val="508DCA"/>
                </a:solidFill>
              </a:rPr>
              <a:t>“What’s most compelling about Watson is its ability to help understand unstructured data and help create personalized</a:t>
            </a:r>
          </a:p>
          <a:p>
            <a:pPr>
              <a:spcBef>
                <a:spcPct val="0"/>
              </a:spcBef>
              <a:buClrTx/>
              <a:buNone/>
            </a:pPr>
            <a:r>
              <a:rPr lang="en-US" sz="2400" dirty="0">
                <a:solidFill>
                  <a:srgbClr val="508DCA"/>
                </a:solidFill>
              </a:rPr>
              <a:t>solutions for individual athletes.”</a:t>
            </a:r>
          </a:p>
          <a:p>
            <a:pPr>
              <a:spcBef>
                <a:spcPct val="0"/>
              </a:spcBef>
              <a:buClrTx/>
              <a:buNone/>
            </a:pPr>
            <a:r>
              <a:rPr lang="en-US" sz="2400" dirty="0">
                <a:solidFill>
                  <a:srgbClr val="508DCA"/>
                </a:solidFill>
              </a:rPr>
              <a:t>    —</a:t>
            </a:r>
            <a:r>
              <a:rPr lang="en-US" dirty="0">
                <a:solidFill>
                  <a:srgbClr val="508DCA"/>
                </a:solidFill>
              </a:rPr>
              <a:t>Brian Moore, PhD., CEO, </a:t>
            </a:r>
            <a:r>
              <a:rPr lang="en-US" dirty="0" err="1">
                <a:solidFill>
                  <a:srgbClr val="508DCA"/>
                </a:solidFill>
              </a:rPr>
              <a:t>Orreco</a:t>
            </a:r>
            <a:endParaRPr lang="en-US" altLang="en-US" dirty="0">
              <a:solidFill>
                <a:srgbClr val="508DCA"/>
              </a:solidFill>
            </a:endParaRPr>
          </a:p>
        </p:txBody>
      </p:sp>
      <p:sp>
        <p:nvSpPr>
          <p:cNvPr id="10" name="TextBox 9"/>
          <p:cNvSpPr txBox="1"/>
          <p:nvPr/>
        </p:nvSpPr>
        <p:spPr>
          <a:xfrm>
            <a:off x="383906" y="2068661"/>
            <a:ext cx="2372357" cy="738664"/>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Natural Language Classifier</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Discovery</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5920" y="314901"/>
            <a:ext cx="3961781" cy="2573306"/>
          </a:xfrm>
          <a:prstGeom prst="rect">
            <a:avLst/>
          </a:prstGeom>
        </p:spPr>
      </p:pic>
      <p:sp>
        <p:nvSpPr>
          <p:cNvPr id="12" name="TextBox 11"/>
          <p:cNvSpPr txBox="1"/>
          <p:nvPr/>
        </p:nvSpPr>
        <p:spPr>
          <a:xfrm>
            <a:off x="3035920" y="6201475"/>
            <a:ext cx="2744770" cy="523220"/>
          </a:xfrm>
          <a:prstGeom prst="rect">
            <a:avLst/>
          </a:prstGeom>
          <a:noFill/>
        </p:spPr>
        <p:txBody>
          <a:bodyPr wrap="square" rtlCol="0">
            <a:spAutoFit/>
          </a:bodyPr>
          <a:lstStyle/>
          <a:p>
            <a:r>
              <a:rPr lang="en-US" sz="1400" b="1" u="sng" dirty="0">
                <a:solidFill>
                  <a:srgbClr val="3F7093"/>
                </a:solidFill>
                <a:latin typeface="Arial Hebrew" charset="-79"/>
                <a:ea typeface="Arial Hebrew" charset="-79"/>
                <a:cs typeface="Arial Hebrew" charset="-79"/>
                <a:hlinkClick r:id="rId4"/>
              </a:rPr>
              <a:t>Case Study Link</a:t>
            </a:r>
            <a:endParaRPr lang="en-US" sz="1400" b="1" u="sng" dirty="0">
              <a:solidFill>
                <a:srgbClr val="3F7093"/>
              </a:solidFill>
              <a:latin typeface="Arial Hebrew" charset="-79"/>
              <a:ea typeface="Arial Hebrew" charset="-79"/>
              <a:cs typeface="Arial Hebrew" charset="-79"/>
            </a:endParaRPr>
          </a:p>
          <a:p>
            <a:r>
              <a:rPr lang="en-US" sz="1400" b="1" u="sng" dirty="0">
                <a:solidFill>
                  <a:srgbClr val="3F7093"/>
                </a:solidFill>
                <a:latin typeface="Arial Hebrew" charset="-79"/>
                <a:ea typeface="Arial Hebrew" charset="-79"/>
                <a:cs typeface="Arial Hebrew" charset="-79"/>
                <a:hlinkClick r:id="rId5"/>
              </a:rPr>
              <a:t>Reference Profile Link</a:t>
            </a:r>
            <a:endParaRPr lang="en-US" sz="1400" b="1" u="sng" dirty="0">
              <a:solidFill>
                <a:srgbClr val="3F7093"/>
              </a:solidFill>
              <a:latin typeface="Arial Hebrew" charset="-79"/>
              <a:ea typeface="Arial Hebrew" charset="-79"/>
              <a:cs typeface="Arial Hebrew" charset="-79"/>
            </a:endParaRPr>
          </a:p>
        </p:txBody>
      </p:sp>
    </p:spTree>
    <p:extLst>
      <p:ext uri="{BB962C8B-B14F-4D97-AF65-F5344CB8AC3E}">
        <p14:creationId xmlns:p14="http://schemas.microsoft.com/office/powerpoint/2010/main" val="1270437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436157" y="820120"/>
            <a:ext cx="1948638" cy="1325563"/>
          </a:xfrm>
        </p:spPr>
        <p:txBody>
          <a:bodyPr>
            <a:normAutofit fontScale="90000"/>
          </a:bodyPr>
          <a:lstStyle/>
          <a:p>
            <a:pPr fontAlgn="base"/>
            <a:r>
              <a:rPr lang="en-US" b="1" dirty="0" err="1"/>
              <a:t>Osnabrück</a:t>
            </a:r>
            <a:r>
              <a:rPr lang="en-US" dirty="0"/>
              <a:t> </a:t>
            </a:r>
            <a:r>
              <a:rPr lang="en-US" b="1" dirty="0"/>
              <a:t>University</a:t>
            </a:r>
            <a:br>
              <a:rPr lang="en-US" b="1" dirty="0"/>
            </a:br>
            <a:br>
              <a:rPr lang="en-US" dirty="0"/>
            </a:br>
            <a:endParaRPr lang="en-US" dirty="0"/>
          </a:p>
        </p:txBody>
      </p:sp>
      <p:sp>
        <p:nvSpPr>
          <p:cNvPr id="5" name="TextBox 4"/>
          <p:cNvSpPr txBox="1"/>
          <p:nvPr/>
        </p:nvSpPr>
        <p:spPr>
          <a:xfrm>
            <a:off x="436157" y="1736679"/>
            <a:ext cx="2372357" cy="1600438"/>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Cloud</a:t>
            </a:r>
          </a:p>
          <a:p>
            <a:pPr marL="285750" indent="-285750">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Natural Language Classifier</a:t>
            </a:r>
          </a:p>
          <a:p>
            <a:pPr marL="285750" indent="-285750">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Engagement Advisor</a:t>
            </a:r>
            <a:endParaRPr lang="en-US" dirty="0">
              <a:solidFill>
                <a:schemeClr val="bg1"/>
              </a:solidFill>
            </a:endParaRPr>
          </a:p>
        </p:txBody>
      </p:sp>
      <p:sp>
        <p:nvSpPr>
          <p:cNvPr id="6" name="TextBox 5"/>
          <p:cNvSpPr txBox="1">
            <a:spLocks noChangeArrowheads="1"/>
          </p:cNvSpPr>
          <p:nvPr/>
        </p:nvSpPr>
        <p:spPr bwMode="auto">
          <a:xfrm>
            <a:off x="2995520" y="2847324"/>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dirty="0">
                <a:solidFill>
                  <a:srgbClr val="508DCA"/>
                </a:solidFill>
              </a:rPr>
              <a:t>Company Description</a:t>
            </a:r>
          </a:p>
        </p:txBody>
      </p:sp>
      <p:sp>
        <p:nvSpPr>
          <p:cNvPr id="7" name="TextBox 6"/>
          <p:cNvSpPr txBox="1">
            <a:spLocks noChangeArrowheads="1"/>
          </p:cNvSpPr>
          <p:nvPr/>
        </p:nvSpPr>
        <p:spPr bwMode="auto">
          <a:xfrm>
            <a:off x="2995520" y="3238616"/>
            <a:ext cx="3982360" cy="2350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200" dirty="0"/>
              <a:t>Located in </a:t>
            </a:r>
            <a:r>
              <a:rPr lang="en-US" sz="1200" dirty="0" err="1"/>
              <a:t>Osnabrück</a:t>
            </a:r>
            <a:r>
              <a:rPr lang="en-US" sz="1200" dirty="0"/>
              <a:t>, Germany, </a:t>
            </a:r>
            <a:r>
              <a:rPr lang="en-US" sz="1200" dirty="0">
                <a:hlinkClick r:id="rId3"/>
              </a:rPr>
              <a:t>Universität Osnabrück, or Osnabrück University</a:t>
            </a:r>
            <a:r>
              <a:rPr lang="en-US" sz="1200" dirty="0"/>
              <a:t> in English, specializes in research and teaching for the humanities, social sciences, cognitive science, law, and business administration and economics. Founded in 1974, the university has around 13,500 undergraduate, graduate and PhD students.</a:t>
            </a:r>
            <a:endParaRPr lang="en-US" altLang="en-US" dirty="0"/>
          </a:p>
        </p:txBody>
      </p:sp>
      <p:sp>
        <p:nvSpPr>
          <p:cNvPr id="8" name="TextBox 2"/>
          <p:cNvSpPr txBox="1">
            <a:spLocks noChangeArrowheads="1"/>
          </p:cNvSpPr>
          <p:nvPr/>
        </p:nvSpPr>
        <p:spPr bwMode="auto">
          <a:xfrm>
            <a:off x="7458039" y="233837"/>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Challenge</a:t>
            </a:r>
          </a:p>
        </p:txBody>
      </p:sp>
      <p:sp>
        <p:nvSpPr>
          <p:cNvPr id="9" name="TextBox 4"/>
          <p:cNvSpPr txBox="1">
            <a:spLocks noChangeArrowheads="1"/>
          </p:cNvSpPr>
          <p:nvPr/>
        </p:nvSpPr>
        <p:spPr bwMode="auto">
          <a:xfrm>
            <a:off x="7458040" y="584392"/>
            <a:ext cx="4398679" cy="525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319"/>
              </a:spcAft>
              <a:buNone/>
              <a:defRPr/>
            </a:pPr>
            <a:r>
              <a:rPr lang="en-US" sz="1000" dirty="0"/>
              <a:t>Institute of Cognitive Science at </a:t>
            </a:r>
            <a:r>
              <a:rPr lang="en-US" sz="1000" dirty="0" err="1"/>
              <a:t>Osnabrück</a:t>
            </a:r>
            <a:r>
              <a:rPr lang="en-US" sz="1000" dirty="0"/>
              <a:t> University researchers saw that social media held many potential clues and needed a way to effectively analyze the content and form predictions.</a:t>
            </a:r>
            <a:endParaRPr lang="en-US" altLang="en-US" sz="1000" dirty="0">
              <a:latin typeface="Arial" pitchFamily="34" charset="0"/>
              <a:cs typeface="Arial" pitchFamily="34" charset="0"/>
            </a:endParaRPr>
          </a:p>
        </p:txBody>
      </p:sp>
      <p:sp>
        <p:nvSpPr>
          <p:cNvPr id="10" name="TextBox 2"/>
          <p:cNvSpPr txBox="1">
            <a:spLocks noChangeArrowheads="1"/>
          </p:cNvSpPr>
          <p:nvPr/>
        </p:nvSpPr>
        <p:spPr bwMode="auto">
          <a:xfrm>
            <a:off x="7458039" y="1150653"/>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Solution</a:t>
            </a:r>
          </a:p>
        </p:txBody>
      </p:sp>
      <p:sp>
        <p:nvSpPr>
          <p:cNvPr id="11" name="TextBox 10"/>
          <p:cNvSpPr txBox="1">
            <a:spLocks noChangeArrowheads="1"/>
          </p:cNvSpPr>
          <p:nvPr/>
        </p:nvSpPr>
        <p:spPr bwMode="auto">
          <a:xfrm>
            <a:off x="7458039" y="1487059"/>
            <a:ext cx="4398680" cy="1212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319"/>
              </a:spcAft>
              <a:buNone/>
              <a:defRPr/>
            </a:pPr>
            <a:r>
              <a:rPr lang="en-US" sz="1000" dirty="0"/>
              <a:t>Using the IBM Cloud and IBM Watson Natural Language Classifier the institute’s solution enables researchers to perform predictive analysis based on 500 million live tweets per day, weighed against more than 3,000 of the latest research papers and data from CDC. Based on these correlations, the system can help predict outbreaks before they happen. It can also pair its knowledge with IBM Watson Engagement Advisor technology to answer free-form questions such as “Do I need to be vaccinated?” </a:t>
            </a:r>
            <a:endParaRPr lang="en-US" altLang="en-US" sz="1000" dirty="0"/>
          </a:p>
          <a:p>
            <a:pPr eaLnBrk="1" hangingPunct="1">
              <a:lnSpc>
                <a:spcPts val="1050"/>
              </a:lnSpc>
              <a:spcBef>
                <a:spcPct val="0"/>
              </a:spcBef>
              <a:spcAft>
                <a:spcPts val="500"/>
              </a:spcAft>
              <a:buClrTx/>
              <a:buFontTx/>
              <a:buNone/>
            </a:pPr>
            <a:endParaRPr lang="en-US" altLang="en-US" sz="1000" dirty="0"/>
          </a:p>
        </p:txBody>
      </p:sp>
      <p:sp>
        <p:nvSpPr>
          <p:cNvPr id="15" name="Rectangle 14"/>
          <p:cNvSpPr/>
          <p:nvPr/>
        </p:nvSpPr>
        <p:spPr>
          <a:xfrm>
            <a:off x="7369661" y="4912089"/>
            <a:ext cx="4733961" cy="1354217"/>
          </a:xfrm>
          <a:prstGeom prst="rect">
            <a:avLst/>
          </a:prstGeom>
        </p:spPr>
        <p:txBody>
          <a:bodyPr wrap="square">
            <a:spAutoFit/>
          </a:bodyPr>
          <a:lstStyle/>
          <a:p>
            <a:pPr>
              <a:spcBef>
                <a:spcPct val="0"/>
              </a:spcBef>
              <a:buClrTx/>
              <a:buNone/>
            </a:pPr>
            <a:r>
              <a:rPr lang="en-US" dirty="0">
                <a:solidFill>
                  <a:srgbClr val="508DCA"/>
                </a:solidFill>
              </a:rPr>
              <a:t>“Within only six months, our students have been able to implement a project that is commercially relevant.”</a:t>
            </a:r>
          </a:p>
          <a:p>
            <a:pPr algn="r">
              <a:spcBef>
                <a:spcPct val="0"/>
              </a:spcBef>
              <a:buClrTx/>
              <a:buNone/>
            </a:pPr>
            <a:r>
              <a:rPr lang="en-US" sz="1400" b="1" dirty="0">
                <a:solidFill>
                  <a:srgbClr val="508DCA"/>
                </a:solidFill>
              </a:rPr>
              <a:t>— Professor Dr. Gordon </a:t>
            </a:r>
            <a:r>
              <a:rPr lang="en-US" sz="1400" b="1" dirty="0" err="1">
                <a:solidFill>
                  <a:srgbClr val="508DCA"/>
                </a:solidFill>
              </a:rPr>
              <a:t>Pipa</a:t>
            </a:r>
            <a:r>
              <a:rPr lang="en-US" sz="1400" b="1" dirty="0">
                <a:solidFill>
                  <a:srgbClr val="508DCA"/>
                </a:solidFill>
              </a:rPr>
              <a:t>, Chair of the </a:t>
            </a:r>
            <a:r>
              <a:rPr lang="en-US" sz="1400" b="1" dirty="0" err="1">
                <a:solidFill>
                  <a:srgbClr val="508DCA"/>
                </a:solidFill>
              </a:rPr>
              <a:t>Neuroinformatics</a:t>
            </a:r>
            <a:r>
              <a:rPr lang="en-US" sz="1400" b="1" dirty="0">
                <a:solidFill>
                  <a:srgbClr val="508DCA"/>
                </a:solidFill>
              </a:rPr>
              <a:t> Department, </a:t>
            </a:r>
            <a:r>
              <a:rPr lang="en-US" sz="1400" b="1" dirty="0" err="1">
                <a:solidFill>
                  <a:srgbClr val="508DCA"/>
                </a:solidFill>
              </a:rPr>
              <a:t>Osnabrück</a:t>
            </a:r>
            <a:r>
              <a:rPr lang="en-US" sz="1400" b="1" dirty="0">
                <a:solidFill>
                  <a:srgbClr val="508DCA"/>
                </a:solidFill>
              </a:rPr>
              <a:t> University</a:t>
            </a:r>
            <a:endParaRPr lang="en-US" altLang="en-US" dirty="0">
              <a:solidFill>
                <a:srgbClr val="508DCA"/>
              </a:solidFill>
            </a:endParaRPr>
          </a:p>
        </p:txBody>
      </p:sp>
      <p:pic>
        <p:nvPicPr>
          <p:cNvPr id="20" name="Picture 33" descr="\\blr-file4\IBM\IBM_Production\Case Study\Cloud Services (WU)\218923\0\USEN\FINALS_PRF9\Proofing\Links\Autodesk_Young_Man&amp;Laptop_at_Desk.t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95520" y="330248"/>
            <a:ext cx="4038800" cy="22960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Box 11"/>
          <p:cNvSpPr txBox="1"/>
          <p:nvPr/>
        </p:nvSpPr>
        <p:spPr>
          <a:xfrm>
            <a:off x="3035920" y="6201475"/>
            <a:ext cx="2744770" cy="523220"/>
          </a:xfrm>
          <a:prstGeom prst="rect">
            <a:avLst/>
          </a:prstGeom>
          <a:noFill/>
        </p:spPr>
        <p:txBody>
          <a:bodyPr wrap="square" rtlCol="0">
            <a:spAutoFit/>
          </a:bodyPr>
          <a:lstStyle/>
          <a:p>
            <a:r>
              <a:rPr lang="en-US" sz="1400" b="1" u="sng" dirty="0">
                <a:solidFill>
                  <a:srgbClr val="3F7093"/>
                </a:solidFill>
                <a:latin typeface="Arial Hebrew" charset="-79"/>
                <a:ea typeface="Arial Hebrew" charset="-79"/>
                <a:cs typeface="Arial Hebrew" charset="-79"/>
                <a:hlinkClick r:id="rId5"/>
              </a:rPr>
              <a:t>Case Study Link</a:t>
            </a:r>
            <a:endParaRPr lang="en-US" sz="1400" b="1" u="sng" dirty="0">
              <a:solidFill>
                <a:srgbClr val="3F7093"/>
              </a:solidFill>
              <a:latin typeface="Arial Hebrew" charset="-79"/>
              <a:ea typeface="Arial Hebrew" charset="-79"/>
              <a:cs typeface="Arial Hebrew" charset="-79"/>
            </a:endParaRPr>
          </a:p>
          <a:p>
            <a:r>
              <a:rPr lang="en-US" sz="1400" b="1" u="sng" dirty="0">
                <a:solidFill>
                  <a:srgbClr val="3F7093"/>
                </a:solidFill>
                <a:latin typeface="Arial Hebrew" charset="-79"/>
                <a:ea typeface="Arial Hebrew" charset="-79"/>
                <a:cs typeface="Arial Hebrew" charset="-79"/>
                <a:hlinkClick r:id="rId6"/>
              </a:rPr>
              <a:t>Reference Profile Link</a:t>
            </a:r>
            <a:endParaRPr lang="en-US" sz="1400" b="1" u="sng" dirty="0">
              <a:solidFill>
                <a:srgbClr val="3F7093"/>
              </a:solidFill>
              <a:latin typeface="Arial Hebrew" charset="-79"/>
              <a:ea typeface="Arial Hebrew" charset="-79"/>
              <a:cs typeface="Arial Hebrew" charset="-79"/>
            </a:endParaRPr>
          </a:p>
        </p:txBody>
      </p:sp>
      <p:sp>
        <p:nvSpPr>
          <p:cNvPr id="13" name="TextBox 2"/>
          <p:cNvSpPr txBox="1">
            <a:spLocks noChangeArrowheads="1"/>
          </p:cNvSpPr>
          <p:nvPr/>
        </p:nvSpPr>
        <p:spPr bwMode="auto">
          <a:xfrm>
            <a:off x="7458039" y="2630244"/>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Benefits</a:t>
            </a:r>
          </a:p>
        </p:txBody>
      </p:sp>
      <p:sp>
        <p:nvSpPr>
          <p:cNvPr id="14" name="TextBox 13"/>
          <p:cNvSpPr txBox="1">
            <a:spLocks noChangeArrowheads="1"/>
          </p:cNvSpPr>
          <p:nvPr/>
        </p:nvSpPr>
        <p:spPr bwMode="auto">
          <a:xfrm>
            <a:off x="7369661" y="3595881"/>
            <a:ext cx="4822339" cy="874312"/>
          </a:xfrm>
          <a:prstGeom prst="rect">
            <a:avLst/>
          </a:prstGeom>
          <a:solidFill>
            <a:schemeClr val="bg1"/>
          </a:solidFill>
          <a:ln>
            <a:noFill/>
          </a:ln>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lnSpc>
                <a:spcPts val="1050"/>
              </a:lnSpc>
              <a:spcBef>
                <a:spcPct val="0"/>
              </a:spcBef>
              <a:spcAft>
                <a:spcPts val="500"/>
              </a:spcAft>
              <a:buClrTx/>
              <a:buFontTx/>
              <a:buNone/>
            </a:pPr>
            <a:endParaRPr lang="en-US" altLang="en-US" sz="1000" dirty="0"/>
          </a:p>
        </p:txBody>
      </p:sp>
      <p:sp>
        <p:nvSpPr>
          <p:cNvPr id="16" name="TextBox 15"/>
          <p:cNvSpPr txBox="1">
            <a:spLocks noChangeArrowheads="1"/>
          </p:cNvSpPr>
          <p:nvPr/>
        </p:nvSpPr>
        <p:spPr bwMode="auto">
          <a:xfrm>
            <a:off x="7460505" y="2980799"/>
            <a:ext cx="4398680" cy="1212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buNone/>
            </a:pPr>
            <a:r>
              <a:rPr lang="en-US" sz="1200" b="1" dirty="0"/>
              <a:t>60% of research time saved </a:t>
            </a:r>
            <a:r>
              <a:rPr lang="en-US" sz="1200" dirty="0"/>
              <a:t>by letting researchers code and implement software faster to focus more time on conceptual issues</a:t>
            </a:r>
          </a:p>
          <a:p>
            <a:pPr>
              <a:buNone/>
            </a:pPr>
            <a:r>
              <a:rPr lang="en-US" sz="1200" b="1" dirty="0"/>
              <a:t>Two weeks saved for updates </a:t>
            </a:r>
            <a:r>
              <a:rPr lang="en-US" sz="1200" dirty="0"/>
              <a:t>by instantly examining real-time data rather than waiting for delayed data from hospitals</a:t>
            </a:r>
          </a:p>
          <a:p>
            <a:pPr fontAlgn="base">
              <a:buNone/>
            </a:pPr>
            <a:r>
              <a:rPr lang="en-US" sz="1200" dirty="0"/>
              <a:t>Generates </a:t>
            </a:r>
            <a:r>
              <a:rPr lang="en-US" sz="1200" b="1" dirty="0"/>
              <a:t>commercial interest </a:t>
            </a:r>
            <a:r>
              <a:rPr lang="en-US" sz="1200" dirty="0"/>
              <a:t>by building predictive capabilities that can serve the healthcare and health insurance industries</a:t>
            </a:r>
          </a:p>
        </p:txBody>
      </p:sp>
    </p:spTree>
    <p:extLst>
      <p:ext uri="{BB962C8B-B14F-4D97-AF65-F5344CB8AC3E}">
        <p14:creationId xmlns:p14="http://schemas.microsoft.com/office/powerpoint/2010/main" val="1849087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Volume Ltd.</a:t>
            </a:r>
          </a:p>
        </p:txBody>
      </p:sp>
      <p:sp>
        <p:nvSpPr>
          <p:cNvPr id="3" name="TextBox 2"/>
          <p:cNvSpPr txBox="1">
            <a:spLocks noChangeArrowheads="1"/>
          </p:cNvSpPr>
          <p:nvPr/>
        </p:nvSpPr>
        <p:spPr bwMode="auto">
          <a:xfrm>
            <a:off x="3089000" y="3390714"/>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dirty="0">
                <a:solidFill>
                  <a:srgbClr val="508DCA"/>
                </a:solidFill>
              </a:rPr>
              <a:t>Company Description</a:t>
            </a:r>
          </a:p>
        </p:txBody>
      </p:sp>
      <p:sp>
        <p:nvSpPr>
          <p:cNvPr id="4" name="TextBox 3"/>
          <p:cNvSpPr txBox="1">
            <a:spLocks noChangeArrowheads="1"/>
          </p:cNvSpPr>
          <p:nvPr/>
        </p:nvSpPr>
        <p:spPr bwMode="auto">
          <a:xfrm>
            <a:off x="3089000" y="3745418"/>
            <a:ext cx="3952992" cy="18184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Founded in 1997 and based in the heart of the UK’s Silicon Valley, Volume Ltd. Is an award-winning global provider of digital content and customized technologies to many of the world’s top brands. It supports its customers through key areas of competence: client services and project execution; creative digital content and design; e-learning and instructional design; custom-built applications; and cognitive computing and artificial intelligence innovations. Volume employs</a:t>
            </a:r>
          </a:p>
          <a:p>
            <a:pPr>
              <a:spcBef>
                <a:spcPct val="0"/>
              </a:spcBef>
              <a:buClrTx/>
              <a:buNone/>
            </a:pPr>
            <a:r>
              <a:rPr lang="en-US" sz="1000" dirty="0"/>
              <a:t>115 people across its three locations in the UK and its technology center The Colombo Centre of Cognitive Computing (CCCC) in Sri Lanka.</a:t>
            </a:r>
            <a:endParaRPr lang="en-US" altLang="en-US" sz="1000" dirty="0"/>
          </a:p>
        </p:txBody>
      </p:sp>
      <p:sp>
        <p:nvSpPr>
          <p:cNvPr id="5" name="TextBox 2"/>
          <p:cNvSpPr txBox="1">
            <a:spLocks noChangeArrowheads="1"/>
          </p:cNvSpPr>
          <p:nvPr/>
        </p:nvSpPr>
        <p:spPr bwMode="auto">
          <a:xfrm>
            <a:off x="7458041" y="160149"/>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Challenge</a:t>
            </a:r>
          </a:p>
        </p:txBody>
      </p:sp>
      <p:sp>
        <p:nvSpPr>
          <p:cNvPr id="6" name="TextBox 4"/>
          <p:cNvSpPr txBox="1">
            <a:spLocks noChangeArrowheads="1"/>
          </p:cNvSpPr>
          <p:nvPr/>
        </p:nvSpPr>
        <p:spPr bwMode="auto">
          <a:xfrm>
            <a:off x="7458041" y="511230"/>
            <a:ext cx="3954210" cy="12791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To support people with automated and consistent</a:t>
            </a:r>
          </a:p>
          <a:p>
            <a:pPr>
              <a:spcBef>
                <a:spcPct val="0"/>
              </a:spcBef>
              <a:buClrTx/>
              <a:buNone/>
            </a:pPr>
            <a:r>
              <a:rPr lang="en-US" sz="1000" dirty="0"/>
              <a:t>solutions, Volume Ltd. sought to drive digital</a:t>
            </a:r>
          </a:p>
          <a:p>
            <a:pPr>
              <a:spcBef>
                <a:spcPct val="0"/>
              </a:spcBef>
              <a:buClrTx/>
              <a:buNone/>
            </a:pPr>
            <a:r>
              <a:rPr lang="en-US" sz="1000" dirty="0"/>
              <a:t>disruption and optimize applications so that businesses</a:t>
            </a:r>
          </a:p>
          <a:p>
            <a:pPr>
              <a:spcBef>
                <a:spcPct val="0"/>
              </a:spcBef>
              <a:buClrTx/>
              <a:buNone/>
            </a:pPr>
            <a:r>
              <a:rPr lang="en-US" sz="1000" dirty="0"/>
              <a:t>can speed processes and boost revenue.</a:t>
            </a:r>
            <a:endParaRPr lang="en-US" altLang="en-US" sz="1000" dirty="0"/>
          </a:p>
        </p:txBody>
      </p:sp>
      <p:sp>
        <p:nvSpPr>
          <p:cNvPr id="7" name="TextBox 2"/>
          <p:cNvSpPr txBox="1">
            <a:spLocks noChangeArrowheads="1"/>
          </p:cNvSpPr>
          <p:nvPr/>
        </p:nvSpPr>
        <p:spPr bwMode="auto">
          <a:xfrm>
            <a:off x="7458040" y="1162911"/>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Benefits</a:t>
            </a:r>
          </a:p>
        </p:txBody>
      </p:sp>
      <p:sp>
        <p:nvSpPr>
          <p:cNvPr id="8" name="TextBox 4"/>
          <p:cNvSpPr txBox="1">
            <a:spLocks noChangeArrowheads="1"/>
          </p:cNvSpPr>
          <p:nvPr/>
        </p:nvSpPr>
        <p:spPr bwMode="auto">
          <a:xfrm>
            <a:off x="7458039" y="1520279"/>
            <a:ext cx="3954211" cy="1212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With the natural language processing (NLP) and machine learning capabilities of the IBM Watson platform and a host of IBM Watson APIs, Volume is building new solutions and transforming its incumbent client applications into cognitive tools that customers and employees can engage with through voice and text in natural language.</a:t>
            </a:r>
          </a:p>
          <a:p>
            <a:pPr>
              <a:spcBef>
                <a:spcPct val="0"/>
              </a:spcBef>
              <a:buClrTx/>
              <a:buNone/>
            </a:pPr>
            <a:endParaRPr lang="en-US" sz="1000" b="1" dirty="0">
              <a:ea typeface="Arial" charset="0"/>
              <a:cs typeface="Arial" charset="0"/>
            </a:endParaRPr>
          </a:p>
          <a:p>
            <a:pPr>
              <a:spcBef>
                <a:spcPct val="0"/>
              </a:spcBef>
              <a:buClrTx/>
              <a:buNone/>
            </a:pPr>
            <a:r>
              <a:rPr lang="en-US" sz="1000" b="1" dirty="0">
                <a:ea typeface="Arial" charset="0"/>
                <a:cs typeface="Arial" charset="0"/>
              </a:rPr>
              <a:t>96% </a:t>
            </a:r>
            <a:r>
              <a:rPr lang="en-US" sz="1000" dirty="0">
                <a:ea typeface="Arial" charset="0"/>
                <a:cs typeface="Arial" charset="0"/>
              </a:rPr>
              <a:t>decrease in training time</a:t>
            </a:r>
          </a:p>
          <a:p>
            <a:pPr>
              <a:spcBef>
                <a:spcPct val="0"/>
              </a:spcBef>
              <a:buClrTx/>
              <a:buNone/>
            </a:pPr>
            <a:endParaRPr lang="en-US" sz="1000" b="1" dirty="0">
              <a:ea typeface="Arial" charset="0"/>
              <a:cs typeface="Arial" charset="0"/>
            </a:endParaRPr>
          </a:p>
          <a:p>
            <a:pPr>
              <a:spcBef>
                <a:spcPct val="0"/>
              </a:spcBef>
              <a:buClrTx/>
              <a:buNone/>
            </a:pPr>
            <a:r>
              <a:rPr lang="en-US" sz="1000" b="1" dirty="0">
                <a:ea typeface="Arial" charset="0"/>
                <a:cs typeface="Arial" charset="0"/>
              </a:rPr>
              <a:t>93% </a:t>
            </a:r>
            <a:r>
              <a:rPr lang="en-US" sz="1000" dirty="0">
                <a:ea typeface="Arial" charset="0"/>
                <a:cs typeface="Arial" charset="0"/>
              </a:rPr>
              <a:t>positive feedback from customers who now receive technical assistance 24 hours a day, seven days a week</a:t>
            </a:r>
          </a:p>
          <a:p>
            <a:pPr>
              <a:spcBef>
                <a:spcPct val="0"/>
              </a:spcBef>
              <a:buClrTx/>
              <a:buNone/>
            </a:pPr>
            <a:endParaRPr lang="en-US" sz="1000" b="1" dirty="0">
              <a:ea typeface="Arial" charset="0"/>
              <a:cs typeface="Arial" charset="0"/>
            </a:endParaRPr>
          </a:p>
          <a:p>
            <a:pPr>
              <a:spcBef>
                <a:spcPct val="0"/>
              </a:spcBef>
              <a:buClrTx/>
              <a:buNone/>
            </a:pPr>
            <a:r>
              <a:rPr lang="en-US" sz="1000" b="1" dirty="0">
                <a:ea typeface="Arial" charset="0"/>
                <a:cs typeface="Arial" charset="0"/>
              </a:rPr>
              <a:t>Improved</a:t>
            </a:r>
            <a:r>
              <a:rPr lang="en-US" sz="1000" dirty="0">
                <a:ea typeface="Arial" charset="0"/>
                <a:cs typeface="Arial" charset="0"/>
              </a:rPr>
              <a:t> customer response times by using a cognitive technical advisor application to extend self-service capabilities</a:t>
            </a:r>
          </a:p>
          <a:p>
            <a:endParaRPr lang="en-US" sz="1000" dirty="0">
              <a:ea typeface="Arial" charset="0"/>
              <a:cs typeface="Arial" charset="0"/>
            </a:endParaRPr>
          </a:p>
          <a:p>
            <a:pPr>
              <a:spcBef>
                <a:spcPct val="0"/>
              </a:spcBef>
              <a:buClrTx/>
              <a:buNone/>
            </a:pPr>
            <a:endParaRPr lang="en-US" altLang="en-US" sz="1000" dirty="0"/>
          </a:p>
          <a:p>
            <a:pPr eaLnBrk="1" hangingPunct="1">
              <a:spcBef>
                <a:spcPct val="0"/>
              </a:spcBef>
              <a:buClrTx/>
              <a:buFont typeface="Wingdings" charset="2"/>
              <a:buNone/>
            </a:pPr>
            <a:endParaRPr lang="en-US" altLang="en-US" sz="1000" dirty="0"/>
          </a:p>
          <a:p>
            <a:pPr eaLnBrk="1" hangingPunct="1">
              <a:spcBef>
                <a:spcPct val="0"/>
              </a:spcBef>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Tx/>
              <a:buNone/>
            </a:pPr>
            <a:endParaRPr lang="en-US" altLang="en-US" sz="1000" dirty="0"/>
          </a:p>
        </p:txBody>
      </p:sp>
      <p:sp>
        <p:nvSpPr>
          <p:cNvPr id="9" name="TextBox 4"/>
          <p:cNvSpPr txBox="1">
            <a:spLocks noChangeArrowheads="1"/>
          </p:cNvSpPr>
          <p:nvPr/>
        </p:nvSpPr>
        <p:spPr bwMode="auto">
          <a:xfrm>
            <a:off x="7361788" y="3926141"/>
            <a:ext cx="4733960" cy="2037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800" dirty="0">
                <a:solidFill>
                  <a:srgbClr val="508DCA"/>
                </a:solidFill>
              </a:rPr>
              <a:t>Building first-of-a-kind customer applications using IBM Watson Services. </a:t>
            </a:r>
          </a:p>
          <a:p>
            <a:pPr>
              <a:spcBef>
                <a:spcPct val="0"/>
              </a:spcBef>
              <a:buClrTx/>
              <a:buNone/>
            </a:pPr>
            <a:endParaRPr lang="en-US" sz="1800" dirty="0">
              <a:solidFill>
                <a:srgbClr val="508DCA"/>
              </a:solidFill>
            </a:endParaRPr>
          </a:p>
          <a:p>
            <a:pPr>
              <a:spcBef>
                <a:spcPct val="0"/>
              </a:spcBef>
              <a:buClrTx/>
              <a:buNone/>
            </a:pPr>
            <a:r>
              <a:rPr lang="en-US" sz="1800" dirty="0">
                <a:solidFill>
                  <a:srgbClr val="508DCA"/>
                </a:solidFill>
              </a:rPr>
              <a:t>“Watson is probably about 80 percent of what we do right now. We are totally</a:t>
            </a:r>
          </a:p>
          <a:p>
            <a:pPr>
              <a:spcBef>
                <a:spcPct val="0"/>
              </a:spcBef>
              <a:buClrTx/>
              <a:buNone/>
            </a:pPr>
            <a:r>
              <a:rPr lang="en-US" sz="1800" dirty="0">
                <a:solidFill>
                  <a:srgbClr val="508DCA"/>
                </a:solidFill>
              </a:rPr>
              <a:t>wedded to Watson.”</a:t>
            </a:r>
          </a:p>
          <a:p>
            <a:pPr>
              <a:spcBef>
                <a:spcPct val="0"/>
              </a:spcBef>
              <a:buClrTx/>
              <a:buNone/>
            </a:pPr>
            <a:r>
              <a:rPr lang="en-US" sz="1800" dirty="0">
                <a:solidFill>
                  <a:srgbClr val="508DCA"/>
                </a:solidFill>
              </a:rPr>
              <a:t>     — </a:t>
            </a:r>
            <a:r>
              <a:rPr lang="en-US" dirty="0">
                <a:solidFill>
                  <a:srgbClr val="508DCA"/>
                </a:solidFill>
              </a:rPr>
              <a:t>Chris Sykes, </a:t>
            </a:r>
            <a:br>
              <a:rPr lang="en-US" dirty="0">
                <a:solidFill>
                  <a:srgbClr val="508DCA"/>
                </a:solidFill>
              </a:rPr>
            </a:br>
            <a:r>
              <a:rPr lang="en-US" dirty="0">
                <a:solidFill>
                  <a:srgbClr val="508DCA"/>
                </a:solidFill>
              </a:rPr>
              <a:t>          Chief Executive Officer, Volume Ltd.</a:t>
            </a:r>
            <a:endParaRPr lang="en-US" altLang="en-US" dirty="0">
              <a:solidFill>
                <a:srgbClr val="508DCA"/>
              </a:solidFill>
            </a:endParaRPr>
          </a:p>
        </p:txBody>
      </p:sp>
      <p:sp>
        <p:nvSpPr>
          <p:cNvPr id="10" name="TextBox 9"/>
          <p:cNvSpPr txBox="1"/>
          <p:nvPr/>
        </p:nvSpPr>
        <p:spPr>
          <a:xfrm>
            <a:off x="383906" y="2068661"/>
            <a:ext cx="2372357" cy="1815882"/>
          </a:xfrm>
          <a:prstGeom prst="rect">
            <a:avLst/>
          </a:prstGeom>
          <a:noFill/>
        </p:spPr>
        <p:txBody>
          <a:bodyPr wrap="square" rtlCol="0">
            <a:spAutoFit/>
          </a:bodyPr>
          <a:lstStyle/>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Assistant</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Natural Language Classifier</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Natural Language Understanding</a:t>
            </a:r>
          </a:p>
          <a:p>
            <a:pPr marL="285750" indent="-285750">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IBM Watson Personality Insights</a:t>
            </a:r>
          </a:p>
        </p:txBody>
      </p:sp>
      <p:pic>
        <p:nvPicPr>
          <p:cNvPr id="1028" name="Picture 4" descr="http://ecc.ibm.com/ECCF-WRC12345USEN/Image%2003_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40619" y="290778"/>
            <a:ext cx="3163382" cy="2451036"/>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p:cNvSpPr txBox="1"/>
          <p:nvPr/>
        </p:nvSpPr>
        <p:spPr>
          <a:xfrm>
            <a:off x="3035920" y="6201475"/>
            <a:ext cx="2744770" cy="523220"/>
          </a:xfrm>
          <a:prstGeom prst="rect">
            <a:avLst/>
          </a:prstGeom>
          <a:noFill/>
        </p:spPr>
        <p:txBody>
          <a:bodyPr wrap="square" rtlCol="0">
            <a:spAutoFit/>
          </a:bodyPr>
          <a:lstStyle/>
          <a:p>
            <a:r>
              <a:rPr lang="en-US" sz="1400" b="1" u="sng" dirty="0">
                <a:solidFill>
                  <a:srgbClr val="3F7093"/>
                </a:solidFill>
                <a:latin typeface="Arial Hebrew" charset="-79"/>
                <a:ea typeface="Arial Hebrew" charset="-79"/>
                <a:cs typeface="Arial Hebrew" charset="-79"/>
                <a:hlinkClick r:id="rId4"/>
              </a:rPr>
              <a:t>Case Study Link</a:t>
            </a:r>
            <a:endParaRPr lang="en-US" sz="1400" b="1" u="sng" dirty="0">
              <a:solidFill>
                <a:srgbClr val="3F7093"/>
              </a:solidFill>
              <a:latin typeface="Arial Hebrew" charset="-79"/>
              <a:ea typeface="Arial Hebrew" charset="-79"/>
              <a:cs typeface="Arial Hebrew" charset="-79"/>
            </a:endParaRPr>
          </a:p>
          <a:p>
            <a:r>
              <a:rPr lang="en-US" sz="1400" b="1" u="sng" dirty="0">
                <a:solidFill>
                  <a:srgbClr val="3F7093"/>
                </a:solidFill>
                <a:latin typeface="Arial Hebrew" charset="-79"/>
                <a:ea typeface="Arial Hebrew" charset="-79"/>
                <a:cs typeface="Arial Hebrew" charset="-79"/>
                <a:hlinkClick r:id="rId5"/>
              </a:rPr>
              <a:t>Reference Profile Link</a:t>
            </a:r>
            <a:endParaRPr lang="en-US" sz="1400" b="1" u="sng" dirty="0">
              <a:solidFill>
                <a:srgbClr val="3F7093"/>
              </a:solidFill>
              <a:latin typeface="Arial Hebrew" charset="-79"/>
              <a:ea typeface="Arial Hebrew" charset="-79"/>
              <a:cs typeface="Arial Hebrew" charset="-79"/>
            </a:endParaRPr>
          </a:p>
        </p:txBody>
      </p:sp>
    </p:spTree>
    <p:extLst>
      <p:ext uri="{BB962C8B-B14F-4D97-AF65-F5344CB8AC3E}">
        <p14:creationId xmlns:p14="http://schemas.microsoft.com/office/powerpoint/2010/main" val="7913636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8218" t="20654" r="5956" b="28494"/>
          <a:stretch/>
        </p:blipFill>
        <p:spPr>
          <a:xfrm>
            <a:off x="9813851" y="6191803"/>
            <a:ext cx="2019386" cy="464177"/>
          </a:xfrm>
          <a:prstGeom prst="rect">
            <a:avLst/>
          </a:prstGeom>
        </p:spPr>
      </p:pic>
      <p:cxnSp>
        <p:nvCxnSpPr>
          <p:cNvPr id="10" name="Straight Connector 9"/>
          <p:cNvCxnSpPr/>
          <p:nvPr/>
        </p:nvCxnSpPr>
        <p:spPr>
          <a:xfrm>
            <a:off x="7195462" y="287307"/>
            <a:ext cx="0" cy="6424093"/>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7" name="TextBox 2"/>
          <p:cNvSpPr txBox="1">
            <a:spLocks noChangeArrowheads="1"/>
          </p:cNvSpPr>
          <p:nvPr/>
        </p:nvSpPr>
        <p:spPr bwMode="auto">
          <a:xfrm>
            <a:off x="3038358" y="3701500"/>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dirty="0">
                <a:solidFill>
                  <a:srgbClr val="508DCA"/>
                </a:solidFill>
              </a:rPr>
              <a:t>Company Description</a:t>
            </a:r>
          </a:p>
        </p:txBody>
      </p:sp>
      <p:sp>
        <p:nvSpPr>
          <p:cNvPr id="18" name="TextBox 4"/>
          <p:cNvSpPr txBox="1">
            <a:spLocks noChangeArrowheads="1"/>
          </p:cNvSpPr>
          <p:nvPr/>
        </p:nvSpPr>
        <p:spPr bwMode="auto">
          <a:xfrm>
            <a:off x="3051310" y="4111153"/>
            <a:ext cx="3952992" cy="1316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Founded in 2015, Cloud Therapy was built on the idea that big data analysis and artificial intelligence can help doctors understand rare diseases by making vast stores of medical knowledge easily accessible. The platform, which is based on IBM Watson and IBM Cloud technology, interacts with users in both English and Spanish. The company is based in Quito, Ecuador, and employs four people.</a:t>
            </a:r>
            <a:endParaRPr lang="en-US" altLang="en-US" sz="1000" dirty="0"/>
          </a:p>
        </p:txBody>
      </p:sp>
      <p:sp>
        <p:nvSpPr>
          <p:cNvPr id="20" name="Rectangle 19"/>
          <p:cNvSpPr/>
          <p:nvPr/>
        </p:nvSpPr>
        <p:spPr>
          <a:xfrm>
            <a:off x="283758" y="304203"/>
            <a:ext cx="2586039" cy="6304417"/>
          </a:xfrm>
          <a:prstGeom prst="rect">
            <a:avLst/>
          </a:prstGeom>
          <a:solidFill>
            <a:srgbClr val="3F70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
          <p:cNvSpPr txBox="1">
            <a:spLocks noChangeArrowheads="1"/>
          </p:cNvSpPr>
          <p:nvPr/>
        </p:nvSpPr>
        <p:spPr bwMode="auto">
          <a:xfrm>
            <a:off x="386539" y="710938"/>
            <a:ext cx="219075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spcAft>
                <a:spcPts val="1200"/>
              </a:spcAft>
              <a:buClrTx/>
              <a:buFontTx/>
              <a:buNone/>
            </a:pPr>
            <a:r>
              <a:rPr lang="en-US" altLang="en-US" sz="2800" dirty="0">
                <a:solidFill>
                  <a:schemeClr val="bg1"/>
                </a:solidFill>
              </a:rPr>
              <a:t>Cloud Therapy</a:t>
            </a:r>
          </a:p>
        </p:txBody>
      </p:sp>
      <p:sp>
        <p:nvSpPr>
          <p:cNvPr id="30" name="TextBox 2"/>
          <p:cNvSpPr txBox="1">
            <a:spLocks noChangeArrowheads="1"/>
          </p:cNvSpPr>
          <p:nvPr/>
        </p:nvSpPr>
        <p:spPr bwMode="auto">
          <a:xfrm>
            <a:off x="7458041" y="290778"/>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Challenge</a:t>
            </a:r>
          </a:p>
        </p:txBody>
      </p:sp>
      <p:sp>
        <p:nvSpPr>
          <p:cNvPr id="31" name="TextBox 4"/>
          <p:cNvSpPr txBox="1">
            <a:spLocks noChangeArrowheads="1"/>
          </p:cNvSpPr>
          <p:nvPr/>
        </p:nvSpPr>
        <p:spPr bwMode="auto">
          <a:xfrm>
            <a:off x="7458041" y="641859"/>
            <a:ext cx="3954210" cy="8674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Diagnosing a rare medical condition can take years, leaving patients in limbo while doctors run tests and conduct research to find answers. Cloud Therapy wanted to help doctors better understand rare diseases by enabling them to tap into years of research data from pharmaceutical companies.</a:t>
            </a:r>
            <a:endParaRPr lang="en-US" altLang="en-US" sz="1000" dirty="0"/>
          </a:p>
        </p:txBody>
      </p:sp>
      <p:sp>
        <p:nvSpPr>
          <p:cNvPr id="32" name="TextBox 2"/>
          <p:cNvSpPr txBox="1">
            <a:spLocks noChangeArrowheads="1"/>
          </p:cNvSpPr>
          <p:nvPr/>
        </p:nvSpPr>
        <p:spPr bwMode="auto">
          <a:xfrm>
            <a:off x="7458040" y="1379725"/>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Solution</a:t>
            </a:r>
          </a:p>
        </p:txBody>
      </p:sp>
      <p:sp>
        <p:nvSpPr>
          <p:cNvPr id="33" name="TextBox 4"/>
          <p:cNvSpPr txBox="1">
            <a:spLocks noChangeArrowheads="1"/>
          </p:cNvSpPr>
          <p:nvPr/>
        </p:nvSpPr>
        <p:spPr bwMode="auto">
          <a:xfrm>
            <a:off x="7458040" y="1735331"/>
            <a:ext cx="3954211" cy="1089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Cloud Therapy built a cognitive solution that enables pharmaceutical companies and doctors to extract value from previously dark data, including several years’ worth of clinical studies, drug research and genomics data. Doctors can use natural language to ask the system about symptoms and find rare cases. The solution uses probabilistic reasoning to find and rank the best answers and employs deep learning to continually improve its accuracy rates.</a:t>
            </a:r>
            <a:endParaRPr lang="en-US" altLang="en-US" sz="1000" dirty="0"/>
          </a:p>
          <a:p>
            <a:pPr eaLnBrk="1" hangingPunct="1">
              <a:spcBef>
                <a:spcPct val="0"/>
              </a:spcBef>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Tx/>
              <a:buNone/>
            </a:pPr>
            <a:endParaRPr lang="en-US" altLang="en-US" sz="1000" dirty="0"/>
          </a:p>
        </p:txBody>
      </p:sp>
      <p:sp>
        <p:nvSpPr>
          <p:cNvPr id="19" name="TextBox 4"/>
          <p:cNvSpPr txBox="1">
            <a:spLocks noChangeArrowheads="1"/>
          </p:cNvSpPr>
          <p:nvPr/>
        </p:nvSpPr>
        <p:spPr bwMode="auto">
          <a:xfrm>
            <a:off x="493307" y="490316"/>
            <a:ext cx="1543805" cy="143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eaLnBrk="1" hangingPunct="1">
              <a:spcBef>
                <a:spcPct val="0"/>
              </a:spcBef>
              <a:buClrTx/>
              <a:buFont typeface="Wingdings" charset="2"/>
              <a:buNone/>
            </a:pPr>
            <a:r>
              <a:rPr lang="en-US" altLang="en-US" sz="1000" dirty="0">
                <a:solidFill>
                  <a:schemeClr val="bg1"/>
                </a:solidFill>
              </a:rPr>
              <a:t>Case Study</a:t>
            </a:r>
          </a:p>
        </p:txBody>
      </p:sp>
      <p:cxnSp>
        <p:nvCxnSpPr>
          <p:cNvPr id="60" name="Straight Connector 59"/>
          <p:cNvCxnSpPr/>
          <p:nvPr/>
        </p:nvCxnSpPr>
        <p:spPr>
          <a:xfrm>
            <a:off x="437744" y="659801"/>
            <a:ext cx="756221" cy="0"/>
          </a:xfrm>
          <a:prstGeom prst="line">
            <a:avLst/>
          </a:prstGeom>
          <a:ln w="19050">
            <a:solidFill>
              <a:srgbClr val="6ABAFC"/>
            </a:solidFill>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p:nvCxnSpPr>
        <p:spPr>
          <a:xfrm flipH="1">
            <a:off x="7329607" y="4246009"/>
            <a:ext cx="445139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7" name="TextBox 4"/>
          <p:cNvSpPr txBox="1">
            <a:spLocks noChangeArrowheads="1"/>
          </p:cNvSpPr>
          <p:nvPr/>
        </p:nvSpPr>
        <p:spPr bwMode="auto">
          <a:xfrm>
            <a:off x="7458040" y="4454937"/>
            <a:ext cx="4433662" cy="834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fontAlgn="base">
              <a:buNone/>
            </a:pPr>
            <a:r>
              <a:rPr lang="en-US" sz="1800" dirty="0">
                <a:solidFill>
                  <a:srgbClr val="4F8DCA"/>
                </a:solidFill>
              </a:rPr>
              <a:t>“We’re combining big data analytics with artificial intelligence to process health data—years of R&amp;D that pharmaceutical companies have accumulated.”</a:t>
            </a:r>
          </a:p>
          <a:p>
            <a:pPr algn="r" fontAlgn="base">
              <a:buNone/>
            </a:pPr>
            <a:r>
              <a:rPr lang="en-US" dirty="0">
                <a:solidFill>
                  <a:srgbClr val="4F8DCA"/>
                </a:solidFill>
              </a:rPr>
              <a:t>— Andre Sandoval, Chief Executive Officer, Cloud Therapy</a:t>
            </a:r>
          </a:p>
        </p:txBody>
      </p:sp>
      <p:sp>
        <p:nvSpPr>
          <p:cNvPr id="22" name="TextBox 2"/>
          <p:cNvSpPr txBox="1">
            <a:spLocks noChangeArrowheads="1"/>
          </p:cNvSpPr>
          <p:nvPr/>
        </p:nvSpPr>
        <p:spPr bwMode="auto">
          <a:xfrm>
            <a:off x="7458040" y="2821481"/>
            <a:ext cx="2190750"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1200"/>
              </a:spcAft>
              <a:buClrTx/>
              <a:buNone/>
            </a:pPr>
            <a:r>
              <a:rPr lang="en-US" altLang="en-US" dirty="0">
                <a:solidFill>
                  <a:srgbClr val="508DCA"/>
                </a:solidFill>
              </a:rPr>
              <a:t>Business Benefits</a:t>
            </a:r>
          </a:p>
        </p:txBody>
      </p:sp>
      <p:sp>
        <p:nvSpPr>
          <p:cNvPr id="23" name="TextBox 4"/>
          <p:cNvSpPr txBox="1">
            <a:spLocks noChangeArrowheads="1"/>
          </p:cNvSpPr>
          <p:nvPr/>
        </p:nvSpPr>
        <p:spPr bwMode="auto">
          <a:xfrm>
            <a:off x="7458040" y="3156991"/>
            <a:ext cx="3954211" cy="1089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000" dirty="0"/>
              <a:t>Using cognitive computing to help pharmaceutical companies and other medical organizations find obscure research data, Cloud Therapy expects to cut the diagnosis time for rare diseases in half, from six months to three on average. The solution is the first technology platform to apply cognitive computing and big data analytics to the diagnosis of rare diseases. </a:t>
            </a:r>
            <a:endParaRPr lang="en-US" altLang="en-US" sz="1000" dirty="0"/>
          </a:p>
          <a:p>
            <a:pPr eaLnBrk="1" hangingPunct="1">
              <a:lnSpc>
                <a:spcPts val="1050"/>
              </a:lnSpc>
              <a:spcBef>
                <a:spcPct val="0"/>
              </a:spcBef>
              <a:spcAft>
                <a:spcPts val="500"/>
              </a:spcAft>
              <a:buClrTx/>
              <a:buFont typeface="Wingdings" charset="2"/>
              <a:buNone/>
            </a:pPr>
            <a:endParaRPr lang="en-US" altLang="en-US" sz="1000" dirty="0"/>
          </a:p>
          <a:p>
            <a:pPr eaLnBrk="1" hangingPunct="1">
              <a:lnSpc>
                <a:spcPts val="1050"/>
              </a:lnSpc>
              <a:spcBef>
                <a:spcPct val="0"/>
              </a:spcBef>
              <a:spcAft>
                <a:spcPts val="500"/>
              </a:spcAft>
              <a:buClrTx/>
              <a:buFontTx/>
              <a:buNone/>
            </a:pPr>
            <a:endParaRPr lang="en-US" altLang="en-US" sz="1000" dirty="0"/>
          </a:p>
        </p:txBody>
      </p:sp>
      <p:sp>
        <p:nvSpPr>
          <p:cNvPr id="24" name="TextBox 23"/>
          <p:cNvSpPr txBox="1"/>
          <p:nvPr/>
        </p:nvSpPr>
        <p:spPr>
          <a:xfrm>
            <a:off x="386539" y="1693878"/>
            <a:ext cx="2372357" cy="2800767"/>
          </a:xfrm>
          <a:prstGeom prst="rect">
            <a:avLst/>
          </a:prstGeom>
          <a:noFill/>
        </p:spPr>
        <p:txBody>
          <a:bodyPr wrap="square" rtlCol="0">
            <a:spAutoFit/>
          </a:bodyPr>
          <a:lstStyle/>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Cloud</a:t>
            </a:r>
          </a:p>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Watson Assistant</a:t>
            </a:r>
          </a:p>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Watson Discovery</a:t>
            </a:r>
          </a:p>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Watson Speech to Text</a:t>
            </a:r>
          </a:p>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Watson Text to Speech</a:t>
            </a:r>
          </a:p>
          <a:p>
            <a:pPr marL="285750" indent="-285750">
              <a:buFont typeface="Arial" panose="020B0604020202020204" pitchFamily="34" charset="0"/>
              <a:buChar char="•"/>
            </a:pPr>
            <a:r>
              <a:rPr lang="en-US" sz="1600" dirty="0">
                <a:solidFill>
                  <a:schemeClr val="bg1"/>
                </a:solidFill>
                <a:latin typeface="Arial" panose="020B0604020202020204" pitchFamily="34" charset="0"/>
                <a:cs typeface="Arial" panose="020B0604020202020204" pitchFamily="34" charset="0"/>
              </a:rPr>
              <a:t>IBM Watson Natural Language Classifier</a:t>
            </a:r>
          </a:p>
        </p:txBody>
      </p:sp>
      <p:sp>
        <p:nvSpPr>
          <p:cNvPr id="25" name="TextBox 24"/>
          <p:cNvSpPr txBox="1"/>
          <p:nvPr/>
        </p:nvSpPr>
        <p:spPr>
          <a:xfrm>
            <a:off x="3035920" y="6201475"/>
            <a:ext cx="2744770" cy="523220"/>
          </a:xfrm>
          <a:prstGeom prst="rect">
            <a:avLst/>
          </a:prstGeom>
          <a:noFill/>
        </p:spPr>
        <p:txBody>
          <a:bodyPr wrap="square" rtlCol="0">
            <a:spAutoFit/>
          </a:bodyPr>
          <a:lstStyle/>
          <a:p>
            <a:r>
              <a:rPr lang="en-US" sz="1400" b="1" u="sng" dirty="0">
                <a:solidFill>
                  <a:srgbClr val="3F7093"/>
                </a:solidFill>
                <a:latin typeface="Arial Hebrew" charset="-79"/>
                <a:ea typeface="Arial Hebrew" charset="-79"/>
                <a:cs typeface="Arial Hebrew" charset="-79"/>
                <a:hlinkClick r:id="rId3"/>
              </a:rPr>
              <a:t>Case Study Link</a:t>
            </a:r>
            <a:endParaRPr lang="en-US" sz="1400" b="1" u="sng" dirty="0">
              <a:solidFill>
                <a:srgbClr val="3F7093"/>
              </a:solidFill>
              <a:latin typeface="Arial Hebrew" charset="-79"/>
              <a:ea typeface="Arial Hebrew" charset="-79"/>
              <a:cs typeface="Arial Hebrew" charset="-79"/>
            </a:endParaRPr>
          </a:p>
          <a:p>
            <a:r>
              <a:rPr lang="en-US" sz="1400" b="1" u="sng" dirty="0">
                <a:solidFill>
                  <a:srgbClr val="3F7093"/>
                </a:solidFill>
                <a:latin typeface="Arial Hebrew" charset="-79"/>
                <a:ea typeface="Arial Hebrew" charset="-79"/>
                <a:cs typeface="Arial Hebrew" charset="-79"/>
                <a:hlinkClick r:id="rId4"/>
              </a:rPr>
              <a:t>Reference Profile Link</a:t>
            </a:r>
            <a:endParaRPr lang="en-US" sz="1400" b="1" u="sng" dirty="0">
              <a:solidFill>
                <a:srgbClr val="3F7093"/>
              </a:solidFill>
              <a:latin typeface="Arial Hebrew" charset="-79"/>
              <a:ea typeface="Arial Hebrew" charset="-79"/>
              <a:cs typeface="Arial Hebrew" charset="-79"/>
            </a:endParaRPr>
          </a:p>
        </p:txBody>
      </p:sp>
      <p:pic>
        <p:nvPicPr>
          <p:cNvPr id="26" name="Picture 2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11853" y="290778"/>
            <a:ext cx="3951559" cy="2671254"/>
          </a:xfrm>
          <a:prstGeom prst="rect">
            <a:avLst/>
          </a:prstGeom>
        </p:spPr>
      </p:pic>
    </p:spTree>
    <p:extLst>
      <p:ext uri="{BB962C8B-B14F-4D97-AF65-F5344CB8AC3E}">
        <p14:creationId xmlns:p14="http://schemas.microsoft.com/office/powerpoint/2010/main" val="408462267"/>
      </p:ext>
    </p:extLst>
  </p:cSld>
  <p:clrMapOvr>
    <a:masterClrMapping/>
  </p:clrMapOvr>
</p:sld>
</file>

<file path=ppt/theme/theme1.xml><?xml version="1.0" encoding="utf-8"?>
<a:theme xmlns:a="http://schemas.openxmlformats.org/drawingml/2006/main" name="Case Study 1">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4013</TotalTime>
  <Words>2924</Words>
  <Application>Microsoft Macintosh PowerPoint</Application>
  <PresentationFormat>Widescreen</PresentationFormat>
  <Paragraphs>268</Paragraphs>
  <Slides>11</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MS PGothic</vt:lpstr>
      <vt:lpstr>Arial</vt:lpstr>
      <vt:lpstr>Arial Hebrew</vt:lpstr>
      <vt:lpstr>Calibri</vt:lpstr>
      <vt:lpstr>IBM Plex Sans</vt:lpstr>
      <vt:lpstr>Mangal</vt:lpstr>
      <vt:lpstr>Wingdings</vt:lpstr>
      <vt:lpstr>Case Study 1</vt:lpstr>
      <vt:lpstr>PowerPoint Presentation</vt:lpstr>
      <vt:lpstr>PowerPoint Presentation</vt:lpstr>
      <vt:lpstr>Equals 3</vt:lpstr>
      <vt:lpstr>Guiding Eyes</vt:lpstr>
      <vt:lpstr>PowerPoint Presentation</vt:lpstr>
      <vt:lpstr>Orreco</vt:lpstr>
      <vt:lpstr>Osnabrück University  </vt:lpstr>
      <vt:lpstr>Volume Ltd.</vt:lpstr>
      <vt:lpstr>PowerPoint Presentation</vt:lpstr>
      <vt:lpstr>Lingmo International</vt:lpstr>
      <vt:lpstr>Japan Airlines Co. Ltd.</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Yoshie Asei</dc:creator>
  <cp:lastModifiedBy>Monica Helmy Morcos</cp:lastModifiedBy>
  <cp:revision>165</cp:revision>
  <dcterms:created xsi:type="dcterms:W3CDTF">2017-04-04T17:59:58Z</dcterms:created>
  <dcterms:modified xsi:type="dcterms:W3CDTF">2018-09-11T15:04:20Z</dcterms:modified>
</cp:coreProperties>
</file>

<file path=docProps/thumbnail.jpeg>
</file>